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drawings/drawing6.xml" ContentType="application/vnd.openxmlformats-officedocument.drawingml.chartshapes+xml"/>
  <Override PartName="/ppt/charts/chart1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3.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drawings/drawing7.xml" ContentType="application/vnd.openxmlformats-officedocument.drawingml.chartshapes+xml"/>
  <Override PartName="/ppt/charts/chart16.xml" ContentType="application/vnd.openxmlformats-officedocument.drawingml.chart+xml"/>
  <Override PartName="/ppt/theme/themeOverride14.xml" ContentType="application/vnd.openxmlformats-officedocument.themeOverride+xml"/>
  <Override PartName="/ppt/drawings/drawing8.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5"/>
  </p:notesMasterIdLst>
  <p:handoutMasterIdLst>
    <p:handoutMasterId r:id="rId36"/>
  </p:handoutMasterIdLst>
  <p:sldIdLst>
    <p:sldId id="280" r:id="rId2"/>
    <p:sldId id="281" r:id="rId3"/>
    <p:sldId id="282" r:id="rId4"/>
    <p:sldId id="283" r:id="rId5"/>
    <p:sldId id="284" r:id="rId6"/>
    <p:sldId id="285" r:id="rId7"/>
    <p:sldId id="265" r:id="rId8"/>
    <p:sldId id="266" r:id="rId9"/>
    <p:sldId id="267" r:id="rId10"/>
    <p:sldId id="268" r:id="rId11"/>
    <p:sldId id="286" r:id="rId12"/>
    <p:sldId id="269" r:id="rId13"/>
    <p:sldId id="270" r:id="rId14"/>
    <p:sldId id="271" r:id="rId15"/>
    <p:sldId id="273" r:id="rId16"/>
    <p:sldId id="278" r:id="rId17"/>
    <p:sldId id="279" r:id="rId18"/>
    <p:sldId id="290" r:id="rId19"/>
    <p:sldId id="291" r:id="rId20"/>
    <p:sldId id="274" r:id="rId21"/>
    <p:sldId id="305" r:id="rId22"/>
    <p:sldId id="287" r:id="rId23"/>
    <p:sldId id="297" r:id="rId24"/>
    <p:sldId id="301" r:id="rId25"/>
    <p:sldId id="303" r:id="rId26"/>
    <p:sldId id="304" r:id="rId27"/>
    <p:sldId id="288" r:id="rId28"/>
    <p:sldId id="306" r:id="rId29"/>
    <p:sldId id="296" r:id="rId30"/>
    <p:sldId id="294" r:id="rId31"/>
    <p:sldId id="295" r:id="rId32"/>
    <p:sldId id="261" r:id="rId33"/>
    <p:sldId id="257" r:id="rId34"/>
  </p:sldIdLst>
  <p:sldSz cx="9144000" cy="5143500" type="screen16x9"/>
  <p:notesSz cx="6858000" cy="9144000"/>
  <p:defaultTextStyle>
    <a:defPPr>
      <a:defRPr lang="en-US"/>
    </a:defPPr>
    <a:lvl1pPr marL="0" indent="0" algn="l" defTabSz="789018" rtl="0" eaLnBrk="1" latinLnBrk="0" hangingPunct="1">
      <a:spcBef>
        <a:spcPts val="235"/>
      </a:spcBef>
      <a:buFont typeface="Arial" panose="020B0604020202020204" pitchFamily="34" charset="0"/>
      <a:buNone/>
      <a:defRPr sz="939" kern="1200">
        <a:solidFill>
          <a:schemeClr val="tx1"/>
        </a:solidFill>
        <a:latin typeface="+mn-lt"/>
        <a:ea typeface="+mn-ea"/>
        <a:cs typeface="+mn-cs"/>
      </a:defRPr>
    </a:lvl1pPr>
    <a:lvl2pPr marL="141667" indent="-141667" algn="l" defTabSz="789018" rtl="0" eaLnBrk="1" latinLnBrk="0" hangingPunct="1">
      <a:buClr>
        <a:schemeClr val="accent2"/>
      </a:buClr>
      <a:buSzPct val="90000"/>
      <a:buFont typeface="Arial" panose="020B0604020202020204" pitchFamily="34" charset="0"/>
      <a:buChar char="●"/>
      <a:defRPr sz="939" kern="1200">
        <a:solidFill>
          <a:schemeClr val="tx1"/>
        </a:solidFill>
        <a:latin typeface="+mn-lt"/>
        <a:ea typeface="+mn-ea"/>
        <a:cs typeface="+mn-cs"/>
      </a:defRPr>
    </a:lvl2pPr>
    <a:lvl3pPr marL="283334"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3pPr>
    <a:lvl4pPr marL="425002"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4pPr>
    <a:lvl5pPr marL="566669"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5pPr>
    <a:lvl6pPr marL="708336"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6pPr>
    <a:lvl7pPr marL="850003" indent="-141667" algn="l" defTabSz="789018" rtl="0" eaLnBrk="1" latinLnBrk="0" hangingPunct="1">
      <a:buClr>
        <a:schemeClr val="accent2"/>
      </a:buClr>
      <a:buFont typeface="Arial" panose="020B0604020202020204" pitchFamily="34" charset="0"/>
      <a:buChar char="–"/>
      <a:defRPr sz="939" kern="1200">
        <a:solidFill>
          <a:schemeClr val="tx1"/>
        </a:solidFill>
        <a:latin typeface="+mn-lt"/>
        <a:ea typeface="+mn-ea"/>
        <a:cs typeface="+mn-cs"/>
      </a:defRPr>
    </a:lvl7pPr>
    <a:lvl8pPr marL="991671"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8pPr>
    <a:lvl9pPr marL="1133338" indent="-141667" algn="l" defTabSz="789018" rtl="0" eaLnBrk="1" latinLnBrk="0" hangingPunct="1">
      <a:buClr>
        <a:schemeClr val="accent2"/>
      </a:buClr>
      <a:buFont typeface="Arial" panose="020B0604020202020204" pitchFamily="34" charset="0"/>
      <a:buChar char="–"/>
      <a:defRPr sz="939" kern="1200" baseline="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hkou3" initials="h" lastIdx="2" clrIdx="0">
    <p:extLst>
      <p:ext uri="{19B8F6BF-5375-455C-9EA6-DF929625EA0E}">
        <p15:presenceInfo xmlns:p15="http://schemas.microsoft.com/office/powerpoint/2012/main" userId="hkou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BNEF Table">
    <a:wholeTbl>
      <a:tcTxStyle>
        <a:fontRef idx="minor">
          <a:prstClr val="black"/>
        </a:fontRef>
        <a:schemeClr val="dk1"/>
      </a:tcTxStyle>
      <a:tcStyle>
        <a:tcBdr>
          <a:left>
            <a:ln>
              <a:noFill/>
            </a:ln>
          </a:left>
          <a:right>
            <a:ln>
              <a:noFill/>
            </a:ln>
          </a:right>
          <a:top>
            <a:ln w="19050" cmpd="sng">
              <a:solidFill>
                <a:schemeClr val="accent2"/>
              </a:solidFill>
            </a:ln>
          </a:top>
          <a:bottom>
            <a:ln w="19050" cmpd="sng">
              <a:solidFill>
                <a:schemeClr val="accent2"/>
              </a:solidFill>
            </a:ln>
          </a:bottom>
          <a:insideH>
            <a:ln w="12700" cmpd="sng">
              <a:solidFill>
                <a:schemeClr val="lt2"/>
              </a:solidFill>
            </a:ln>
          </a:insideH>
          <a:insideV>
            <a:ln>
              <a:noFill/>
            </a:ln>
          </a:insideV>
        </a:tcBdr>
        <a:fill>
          <a:noFill/>
        </a:fill>
      </a:tcStyle>
    </a:wholeTbl>
    <a:firstCol>
      <a:tcTxStyle b="on">
        <a:fontRef idx="minor">
          <a:prstClr val="black"/>
        </a:fontRef>
        <a:schemeClr val="accent2"/>
      </a:tcTxStyle>
      <a:tcStyle>
        <a:tcBdr/>
        <a:fill>
          <a:noFill/>
        </a:fill>
      </a:tcStyle>
    </a:firstCol>
    <a:firstRow>
      <a:tcTxStyle b="on">
        <a:fontRef idx="minor">
          <a:prstClr val="black"/>
        </a:fontRef>
        <a:schemeClr val="accent2"/>
      </a:tcTxStyle>
      <a:tcStyle>
        <a:tcBdr>
          <a:bottom>
            <a:ln w="1905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34" autoAdjust="0"/>
    <p:restoredTop sz="86579" autoAdjust="0"/>
  </p:normalViewPr>
  <p:slideViewPr>
    <p:cSldViewPr showGuides="1">
      <p:cViewPr varScale="1">
        <p:scale>
          <a:sx n="120" d="100"/>
          <a:sy n="120" d="100"/>
        </p:scale>
        <p:origin x="96" y="122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orp.bloomberg.com\ra-dfs\San%20Francisco\NEF\NEF-Shared-NY\Clients-Prospects\BCSE\2019\Section%202.1%20-%20Birds-eye\BCSE%202019%20-%20Birds%20Eye%20-%20v9%20updated%20monthly%20energy.xlsm"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orp.bloomberg.com\ra-dfs\San%20Francisco\NEF\NEF-Shared-NY\Clients-Prospects\BCSE\2019\Section%202.1%20-%20Birds-eye\BCSE%202019%20-%20Birds%20Eye%20-%20v9%20updated%20monthly%20energy.xlsm"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orp.bloomberg.com\ww-dfs\All%20Offices\New%20York\NEF\NEF-Shared-NY\Clients-Prospects\BCSE\2019\Section%202.1%20-%20Birds-eye\BCSE%202019%20-%20Birds%20Eye%20-%20v9%20updated%20monthly%20energy.xlsm" TargetMode="External"/><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3" Type="http://schemas.openxmlformats.org/officeDocument/2006/relationships/oleObject" Target="file:///\\corp.bloomberg.com\ra-dfs\San%20Francisco\NEF\NEF-Shared-NY\Clients-Prospects\BCSE\2019\Section%202.1%20-%20Birds-eye\BCSE%202019%20-%20Birds%20Eye%20-%20v3.xlsm" TargetMode="External"/><Relationship Id="rId2" Type="http://schemas.microsoft.com/office/2011/relationships/chartColorStyle" Target="colors2.xml"/><Relationship Id="rId1" Type="http://schemas.microsoft.com/office/2011/relationships/chartStyle" Target="style2.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orp.bloomberg.com\ra-dfs\San%20Francisco\NEF\NEF-Shared-NY\Clients-Prospects\BCSE\2019\Section%202.1%20-%20Birds-eye\BCSE%202019%20-%20Birds%20Eye%20-%20emissions%20v2.xlsm" TargetMode="External"/><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orp.bloomberg.com\ra-dfs\San%20Francisco\NEF\NEF-Shared-NY\Clients-Prospects\BCSE\2019\Section%202.1%20-%20Birds-eye\BCSE%202019%20-%20Birds%20Eye%20-%20emissions%20v2.xlsm" TargetMode="External"/><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raveler\Desktop\David\2019-05%20AWEA%202019%20Houston\Long-Term%20Electric%20Vehicle%20Outloo.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9.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Users\traveler\Desktop\David\2019-05%20AWEA%202019%20Houston\NEO%202019%20-%20DataViewer%204.0.4%20-%20INT.xlsm" TargetMode="External"/></Relationships>
</file>

<file path=ppt/charts/_rels/chart19.xml.rels><?xml version="1.0" encoding="UTF-8" standalone="yes"?>
<Relationships xmlns="http://schemas.openxmlformats.org/package/2006/relationships"><Relationship Id="rId2" Type="http://schemas.openxmlformats.org/officeDocument/2006/relationships/oleObject" Target="file:///C:\Users\hbromley1\Downloads\data-explorer-2019-06-20.xls" TargetMode="External"/><Relationship Id="rId1" Type="http://schemas.openxmlformats.org/officeDocument/2006/relationships/themeOverride" Target="../theme/themeOverride15.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Colleen\Dropbox\BNEF\2019%20factbook\BCSE%202019%20-%20Birds%20Eye%20-%20v2%20Aug-Sep%20data.xlsm"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hbromley1\Downloads\data-explorer-2019-06-20.xls" TargetMode="External"/><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orp.bloomberg.com\ra-dfs\San%20Francisco\NEF\NEF-Shared-NY\Clients-Prospects\BCSE\2019\Section%202.1%20-%20Birds-eye\BCSE%202019%20-%20Birds%20Eye%20-%20v7%20updated%20monthly%20energy.xlsm"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orp.bloomberg.com\ra-dfs\San%20Francisco\NEF\NEF-Shared-NY\Clients-Prospects\BCSE\2019\Section%202.1%20-%20Birds-eye\BCSE%202019%20-%20Birds%20Eye%20-%20v7%20updated%20monthly%20energy.xlsm"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orp.bloomberg.com\ra-dfs\San%20Francisco\NEF\NEF-Shared-NY\Clients-Prospects\BCSE\2019\Section%202.1%20-%20Birds-eye\BCSE%202019%20-%20Birds%20Eye%20-%20v7%20updated%20monthly%20energy.xlsm"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orp.bloomberg.com\ra-dfs\San%20Francisco\NEF\NEF-Shared-NY\Clients-Prospects\BCSE\2019\Section%202.1%20-%20Birds-eye\BCSE%202019%20-%20Birds%20Eye%20-%20v7%20updated%20monthly%20energy.xlsm"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oleObject" Target="file:///\\corp.bloomberg.com\ww-dfs\All%20Offices\New%20York\NEF\NEF-Shared-NY\Clients-Prospects\BCSE\2019\Section%202.1%20-%20Birds-eye\BSCE%202019%20-%20New%20build%20and%20coal%20retirements%20v2.xlsm"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oleObject" Target="file:///\\corp.bloomberg.com\ww-dfs\All%20Offices\New%20York\NEF\NEF-Shared-NY\Clients-Prospects\BCSE\2019\Section%202.1%20-%20Birds-eye\BCSE%202019%20-%20Birds%20Eye%20-%20v9%20updated%20monthly%20energy.xlsm"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a:t>Indexed to 1990 levels</a:t>
            </a:r>
          </a:p>
        </c:rich>
      </c:tx>
      <c:layout>
        <c:manualLayout>
          <c:xMode val="edge"/>
          <c:yMode val="edge"/>
          <c:x val="6.4474146472870437E-3"/>
          <c:y val="7.6803924099651463E-3"/>
        </c:manualLayout>
      </c:layout>
      <c:overlay val="0"/>
      <c:spPr>
        <a:solidFill>
          <a:srgbClr val="FFFFFF"/>
        </a:solidFill>
      </c:spPr>
    </c:title>
    <c:autoTitleDeleted val="0"/>
    <c:plotArea>
      <c:layout>
        <c:manualLayout>
          <c:layoutTarget val="inner"/>
          <c:xMode val="edge"/>
          <c:yMode val="edge"/>
          <c:x val="6.0825581886508745E-2"/>
          <c:y val="0.15097528792507495"/>
          <c:w val="0.91533270759692942"/>
          <c:h val="0.74814408444846026"/>
        </c:manualLayout>
      </c:layout>
      <c:lineChart>
        <c:grouping val="standard"/>
        <c:varyColors val="0"/>
        <c:ser>
          <c:idx val="0"/>
          <c:order val="0"/>
          <c:tx>
            <c:strRef>
              <c:f>Charts!$C$217</c:f>
              <c:strCache>
                <c:ptCount val="1"/>
                <c:pt idx="0">
                  <c:v>GDP (indexed)</c:v>
                </c:pt>
              </c:strCache>
            </c:strRef>
          </c:tx>
          <c:spPr>
            <a:ln w="38100">
              <a:solidFill>
                <a:srgbClr val="00AEE5"/>
              </a:solidFill>
            </a:ln>
            <a:effectLst/>
          </c:spPr>
          <c:marker>
            <c:symbol val="none"/>
          </c:marker>
          <c:cat>
            <c:strRef>
              <c:f>Charts!$A$218:$A$246</c:f>
              <c:strCache>
                <c:ptCount val="29"/>
                <c:pt idx="0">
                  <c:v>1990</c:v>
                </c:pt>
                <c:pt idx="5">
                  <c:v>'95</c:v>
                </c:pt>
                <c:pt idx="10">
                  <c:v>2000</c:v>
                </c:pt>
                <c:pt idx="15">
                  <c:v>'05</c:v>
                </c:pt>
                <c:pt idx="20">
                  <c:v>'10</c:v>
                </c:pt>
                <c:pt idx="28">
                  <c:v>'18</c:v>
                </c:pt>
              </c:strCache>
            </c:strRef>
          </c:cat>
          <c:val>
            <c:numRef>
              <c:f>Charts!$C$218:$C$246</c:f>
              <c:numCache>
                <c:formatCode>0%</c:formatCode>
                <c:ptCount val="29"/>
                <c:pt idx="0">
                  <c:v>1</c:v>
                </c:pt>
                <c:pt idx="1">
                  <c:v>0.99892157386151281</c:v>
                </c:pt>
                <c:pt idx="2">
                  <c:v>1.0341038919438361</c:v>
                </c:pt>
                <c:pt idx="3">
                  <c:v>1.0625700710052852</c:v>
                </c:pt>
                <c:pt idx="4">
                  <c:v>1.1053761144626553</c:v>
                </c:pt>
                <c:pt idx="5">
                  <c:v>1.1350488495008275</c:v>
                </c:pt>
                <c:pt idx="6">
                  <c:v>1.1778762479312368</c:v>
                </c:pt>
                <c:pt idx="7">
                  <c:v>1.2302493193102344</c:v>
                </c:pt>
                <c:pt idx="8">
                  <c:v>1.285387859697827</c:v>
                </c:pt>
                <c:pt idx="9">
                  <c:v>1.3464844375633975</c:v>
                </c:pt>
                <c:pt idx="10">
                  <c:v>1.4020607548982968</c:v>
                </c:pt>
                <c:pt idx="11">
                  <c:v>1.4160589397255885</c:v>
                </c:pt>
                <c:pt idx="12">
                  <c:v>1.4407239335860338</c:v>
                </c:pt>
                <c:pt idx="13">
                  <c:v>1.4819390315519727</c:v>
                </c:pt>
                <c:pt idx="14">
                  <c:v>1.5382414179702097</c:v>
                </c:pt>
                <c:pt idx="15">
                  <c:v>1.592280177246276</c:v>
                </c:pt>
                <c:pt idx="16">
                  <c:v>1.6377449148470447</c:v>
                </c:pt>
                <c:pt idx="17">
                  <c:v>1.6684640435641449</c:v>
                </c:pt>
                <c:pt idx="18">
                  <c:v>1.6661897389354545</c:v>
                </c:pt>
                <c:pt idx="19">
                  <c:v>1.623917569804068</c:v>
                </c:pt>
                <c:pt idx="20">
                  <c:v>1.6655597672307936</c:v>
                </c:pt>
                <c:pt idx="21">
                  <c:v>1.6913886071218833</c:v>
                </c:pt>
                <c:pt idx="22">
                  <c:v>1.7294324915914792</c:v>
                </c:pt>
                <c:pt idx="23">
                  <c:v>1.7612941113661842</c:v>
                </c:pt>
                <c:pt idx="24">
                  <c:v>1.8044738668517428</c:v>
                </c:pt>
                <c:pt idx="25">
                  <c:v>1.8564625487160322</c:v>
                </c:pt>
                <c:pt idx="26">
                  <c:v>1.8855586994821421</c:v>
                </c:pt>
                <c:pt idx="27">
                  <c:v>1.9273610592066626</c:v>
                </c:pt>
                <c:pt idx="28">
                  <c:v>1.9832545299236557</c:v>
                </c:pt>
              </c:numCache>
            </c:numRef>
          </c:val>
          <c:smooth val="0"/>
          <c:extLst>
            <c:ext xmlns:c16="http://schemas.microsoft.com/office/drawing/2014/chart" uri="{C3380CC4-5D6E-409C-BE32-E72D297353CC}">
              <c16:uniqueId val="{00000000-6E76-4FD7-B5E3-6C714A526949}"/>
            </c:ext>
          </c:extLst>
        </c:ser>
        <c:ser>
          <c:idx val="1"/>
          <c:order val="1"/>
          <c:tx>
            <c:strRef>
              <c:f>Charts!$D$217</c:f>
              <c:strCache>
                <c:ptCount val="1"/>
                <c:pt idx="0">
                  <c:v>Primary energy consumption (indexed)</c:v>
                </c:pt>
              </c:strCache>
            </c:strRef>
          </c:tx>
          <c:spPr>
            <a:ln w="38100">
              <a:solidFill>
                <a:srgbClr val="7654A3"/>
              </a:solidFill>
              <a:prstDash val="solid"/>
            </a:ln>
            <a:effectLst/>
          </c:spPr>
          <c:marker>
            <c:symbol val="none"/>
          </c:marker>
          <c:cat>
            <c:strRef>
              <c:f>Charts!$A$218:$A$246</c:f>
              <c:strCache>
                <c:ptCount val="29"/>
                <c:pt idx="0">
                  <c:v>1990</c:v>
                </c:pt>
                <c:pt idx="5">
                  <c:v>'95</c:v>
                </c:pt>
                <c:pt idx="10">
                  <c:v>2000</c:v>
                </c:pt>
                <c:pt idx="15">
                  <c:v>'05</c:v>
                </c:pt>
                <c:pt idx="20">
                  <c:v>'10</c:v>
                </c:pt>
                <c:pt idx="28">
                  <c:v>'18</c:v>
                </c:pt>
              </c:strCache>
            </c:strRef>
          </c:cat>
          <c:val>
            <c:numRef>
              <c:f>Charts!$D$218:$D$246</c:f>
              <c:numCache>
                <c:formatCode>0%</c:formatCode>
                <c:ptCount val="29"/>
                <c:pt idx="0">
                  <c:v>1</c:v>
                </c:pt>
                <c:pt idx="1">
                  <c:v>0.99943985029784965</c:v>
                </c:pt>
                <c:pt idx="2">
                  <c:v>1.0153592920495602</c:v>
                </c:pt>
                <c:pt idx="3">
                  <c:v>1.0336159419807818</c:v>
                </c:pt>
                <c:pt idx="4">
                  <c:v>1.0539223392753028</c:v>
                </c:pt>
                <c:pt idx="5">
                  <c:v>1.07701096098532</c:v>
                </c:pt>
                <c:pt idx="6">
                  <c:v>1.1126326422871267</c:v>
                </c:pt>
                <c:pt idx="7">
                  <c:v>1.1193890249150618</c:v>
                </c:pt>
                <c:pt idx="8">
                  <c:v>1.1242477353080307</c:v>
                </c:pt>
                <c:pt idx="9">
                  <c:v>1.1435764864864415</c:v>
                </c:pt>
                <c:pt idx="10">
                  <c:v>1.1691628664258384</c:v>
                </c:pt>
                <c:pt idx="11">
                  <c:v>1.1378270689419954</c:v>
                </c:pt>
                <c:pt idx="12">
                  <c:v>1.1552966637997915</c:v>
                </c:pt>
                <c:pt idx="13">
                  <c:v>1.1587672743698318</c:v>
                </c:pt>
                <c:pt idx="14">
                  <c:v>1.1845127958176687</c:v>
                </c:pt>
                <c:pt idx="15">
                  <c:v>1.1856328111463872</c:v>
                </c:pt>
                <c:pt idx="16">
                  <c:v>1.1773065913418166</c:v>
                </c:pt>
                <c:pt idx="17">
                  <c:v>1.1951378262522248</c:v>
                </c:pt>
                <c:pt idx="18">
                  <c:v>1.1697398476062333</c:v>
                </c:pt>
                <c:pt idx="19">
                  <c:v>1.1135550948849138</c:v>
                </c:pt>
                <c:pt idx="20">
                  <c:v>1.1545773015703056</c:v>
                </c:pt>
                <c:pt idx="21">
                  <c:v>1.1476659912217331</c:v>
                </c:pt>
                <c:pt idx="22">
                  <c:v>1.118924028696463</c:v>
                </c:pt>
                <c:pt idx="23">
                  <c:v>1.1520920663395078</c:v>
                </c:pt>
                <c:pt idx="24">
                  <c:v>1.1657445139264384</c:v>
                </c:pt>
                <c:pt idx="25">
                  <c:v>1.1542462588251925</c:v>
                </c:pt>
                <c:pt idx="26">
                  <c:v>1.1543369973007371</c:v>
                </c:pt>
                <c:pt idx="27">
                  <c:v>1.1583032132333579</c:v>
                </c:pt>
                <c:pt idx="28">
                  <c:v>1.1968975860815858</c:v>
                </c:pt>
              </c:numCache>
            </c:numRef>
          </c:val>
          <c:smooth val="0"/>
          <c:extLst>
            <c:ext xmlns:c16="http://schemas.microsoft.com/office/drawing/2014/chart" uri="{C3380CC4-5D6E-409C-BE32-E72D297353CC}">
              <c16:uniqueId val="{00000001-6E76-4FD7-B5E3-6C714A526949}"/>
            </c:ext>
          </c:extLst>
        </c:ser>
        <c:dLbls>
          <c:showLegendKey val="0"/>
          <c:showVal val="0"/>
          <c:showCatName val="0"/>
          <c:showSerName val="0"/>
          <c:showPercent val="0"/>
          <c:showBubbleSize val="0"/>
        </c:dLbls>
        <c:smooth val="0"/>
        <c:axId val="969928656"/>
        <c:axId val="969929440"/>
      </c:lineChart>
      <c:catAx>
        <c:axId val="969928656"/>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0" vert="horz"/>
          <a:lstStyle/>
          <a:p>
            <a:pPr>
              <a:defRPr/>
            </a:pPr>
            <a:endParaRPr lang="en-US"/>
          </a:p>
        </c:txPr>
        <c:crossAx val="969929440"/>
        <c:crosses val="autoZero"/>
        <c:auto val="1"/>
        <c:lblAlgn val="ctr"/>
        <c:lblOffset val="100"/>
        <c:noMultiLvlLbl val="0"/>
      </c:catAx>
      <c:valAx>
        <c:axId val="969929440"/>
        <c:scaling>
          <c:orientation val="minMax"/>
          <c:max val="2"/>
          <c:min val="0.8"/>
        </c:scaling>
        <c:delete val="0"/>
        <c:axPos val="l"/>
        <c:majorGridlines>
          <c:spPr>
            <a:ln w="3175" cap="flat" cmpd="sng" algn="ctr">
              <a:solidFill>
                <a:srgbClr val="C0C0C0"/>
              </a:solidFill>
              <a:prstDash val="sysDash"/>
              <a:round/>
              <a:headEnd type="none" w="med" len="med"/>
              <a:tailEnd type="none" w="med" len="med"/>
            </a:ln>
          </c:spPr>
        </c:majorGridlines>
        <c:numFmt formatCode="#,##0.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crossAx val="969928656"/>
        <c:crosses val="autoZero"/>
        <c:crossBetween val="between"/>
        <c:majorUnit val="0.2"/>
      </c:valAx>
      <c:spPr>
        <a:solidFill>
          <a:srgbClr val="FFFFFF">
            <a:lumMod val="100000"/>
          </a:srgbClr>
        </a:solidFill>
      </c:spPr>
    </c:plotArea>
    <c:plotVisOnly val="1"/>
    <c:dispBlanksAs val="gap"/>
    <c:showDLblsOverMax val="0"/>
  </c:chart>
  <c:spPr>
    <a:solidFill>
      <a:srgbClr val="FFFFFF">
        <a:lumMod val="100000"/>
      </a:srgbClr>
    </a:solidFill>
    <a:ln w="25400">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spc="0" baseline="0"/>
            </a:pPr>
            <a:r>
              <a:rPr lang="en-US" sz="1200" b="0" spc="0" baseline="0" dirty="0"/>
              <a:t>TWh</a:t>
            </a:r>
          </a:p>
        </c:rich>
      </c:tx>
      <c:layout>
        <c:manualLayout>
          <c:xMode val="edge"/>
          <c:yMode val="edge"/>
          <c:x val="2.0344117817591469E-3"/>
          <c:y val="1.5060967857880999E-2"/>
        </c:manualLayout>
      </c:layout>
      <c:overlay val="0"/>
    </c:title>
    <c:autoTitleDeleted val="0"/>
    <c:plotArea>
      <c:layout>
        <c:manualLayout>
          <c:layoutTarget val="inner"/>
          <c:xMode val="edge"/>
          <c:yMode val="edge"/>
          <c:x val="2.8874189233808464E-2"/>
          <c:y val="0.12805416368408495"/>
          <c:w val="0.97112581076619153"/>
          <c:h val="0.65922810785015518"/>
        </c:manualLayout>
      </c:layout>
      <c:barChart>
        <c:barDir val="col"/>
        <c:grouping val="stacked"/>
        <c:varyColors val="0"/>
        <c:ser>
          <c:idx val="5"/>
          <c:order val="0"/>
          <c:tx>
            <c:strRef>
              <c:f>Charts!$D$462</c:f>
              <c:strCache>
                <c:ptCount val="1"/>
                <c:pt idx="0">
                  <c:v>Hydro</c:v>
                </c:pt>
              </c:strCache>
            </c:strRef>
          </c:tx>
          <c:spPr>
            <a:solidFill>
              <a:srgbClr val="00567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dLbl>
              <c:idx val="0"/>
              <c:layout/>
              <c:tx>
                <c:rich>
                  <a:bodyPr/>
                  <a:lstStyle/>
                  <a:p>
                    <a:fld id="{E6D9A183-224A-44DD-B315-77509C8D90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4770-4DE7-9D2F-6773B3D3CDD9}"/>
                </c:ext>
              </c:extLst>
            </c:dLbl>
            <c:dLbl>
              <c:idx val="1"/>
              <c:layout/>
              <c:tx>
                <c:rich>
                  <a:bodyPr/>
                  <a:lstStyle/>
                  <a:p>
                    <a:fld id="{630F7A96-C4E7-4F4C-953A-D3AD2E8DCA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4770-4DE7-9D2F-6773B3D3CDD9}"/>
                </c:ext>
              </c:extLst>
            </c:dLbl>
            <c:dLbl>
              <c:idx val="2"/>
              <c:layout/>
              <c:tx>
                <c:rich>
                  <a:bodyPr/>
                  <a:lstStyle/>
                  <a:p>
                    <a:fld id="{662A8FB0-78C5-4CB6-BEAE-0A4807CED13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4770-4DE7-9D2F-6773B3D3CDD9}"/>
                </c:ext>
              </c:extLst>
            </c:dLbl>
            <c:dLbl>
              <c:idx val="3"/>
              <c:layout/>
              <c:tx>
                <c:rich>
                  <a:bodyPr/>
                  <a:lstStyle/>
                  <a:p>
                    <a:fld id="{3C69CD23-FF79-4263-9B6E-EC10E2F3E3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4770-4DE7-9D2F-6773B3D3CDD9}"/>
                </c:ext>
              </c:extLst>
            </c:dLbl>
            <c:dLbl>
              <c:idx val="4"/>
              <c:layout/>
              <c:tx>
                <c:rich>
                  <a:bodyPr/>
                  <a:lstStyle/>
                  <a:p>
                    <a:fld id="{8333CCA8-7E85-4390-B4C3-5A4726EC23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4770-4DE7-9D2F-6773B3D3CDD9}"/>
                </c:ext>
              </c:extLst>
            </c:dLbl>
            <c:dLbl>
              <c:idx val="5"/>
              <c:layout/>
              <c:tx>
                <c:rich>
                  <a:bodyPr/>
                  <a:lstStyle/>
                  <a:p>
                    <a:fld id="{B1D7ABCC-FADE-43A5-AD41-034952F95D0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4770-4DE7-9D2F-6773B3D3CDD9}"/>
                </c:ext>
              </c:extLst>
            </c:dLbl>
            <c:dLbl>
              <c:idx val="6"/>
              <c:layout/>
              <c:tx>
                <c:rich>
                  <a:bodyPr/>
                  <a:lstStyle/>
                  <a:p>
                    <a:fld id="{1625824F-261C-46E0-845A-E4915A5636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4770-4DE7-9D2F-6773B3D3CDD9}"/>
                </c:ext>
              </c:extLst>
            </c:dLbl>
            <c:dLbl>
              <c:idx val="7"/>
              <c:layout/>
              <c:tx>
                <c:rich>
                  <a:bodyPr/>
                  <a:lstStyle/>
                  <a:p>
                    <a:fld id="{8C15A350-1E4E-438B-99D2-D96EA43C471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4770-4DE7-9D2F-6773B3D3CDD9}"/>
                </c:ext>
              </c:extLst>
            </c:dLbl>
            <c:dLbl>
              <c:idx val="8"/>
              <c:layout/>
              <c:tx>
                <c:rich>
                  <a:bodyPr/>
                  <a:lstStyle/>
                  <a:p>
                    <a:fld id="{AF57FBF4-C050-495F-A371-25A9006A3E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770-4DE7-9D2F-6773B3D3CDD9}"/>
                </c:ext>
              </c:extLst>
            </c:dLbl>
            <c:dLbl>
              <c:idx val="9"/>
              <c:layout/>
              <c:tx>
                <c:rich>
                  <a:bodyPr/>
                  <a:lstStyle/>
                  <a:p>
                    <a:fld id="{4C43A4BC-B55F-4EEA-805C-257298359A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4770-4DE7-9D2F-6773B3D3CDD9}"/>
                </c:ext>
              </c:extLst>
            </c:dLbl>
            <c:spPr>
              <a:noFill/>
              <a:ln>
                <a:noFill/>
              </a:ln>
              <a:effectLst/>
            </c:spPr>
            <c:txPr>
              <a:bodyPr wrap="square" lIns="0" tIns="19050" rIns="38100" bIns="19050" anchor="ctr">
                <a:spAutoFit/>
              </a:bodyPr>
              <a:lstStyle/>
              <a:p>
                <a:pPr>
                  <a:defRPr>
                    <a:solidFill>
                      <a:schemeClr val="bg1"/>
                    </a:solidFill>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1"/>
              </c:ext>
            </c:extLst>
          </c:dLbls>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Charts!$D$465:$D$474</c:f>
              <c:numCache>
                <c:formatCode>_(* #,##0_);_(* \(#,##0\);_(* "-"??_);_(@_)</c:formatCode>
                <c:ptCount val="10"/>
                <c:pt idx="0">
                  <c:v>273.44499999999999</c:v>
                </c:pt>
                <c:pt idx="1">
                  <c:v>260.20299999999997</c:v>
                </c:pt>
                <c:pt idx="2">
                  <c:v>319.35500000000002</c:v>
                </c:pt>
                <c:pt idx="3">
                  <c:v>276.24</c:v>
                </c:pt>
                <c:pt idx="4">
                  <c:v>268.565</c:v>
                </c:pt>
                <c:pt idx="5">
                  <c:v>259.36700000000002</c:v>
                </c:pt>
                <c:pt idx="6">
                  <c:v>249.08</c:v>
                </c:pt>
                <c:pt idx="7">
                  <c:v>267.81200000000001</c:v>
                </c:pt>
                <c:pt idx="8">
                  <c:v>300.33300000000003</c:v>
                </c:pt>
                <c:pt idx="9">
                  <c:v>292.32111744777342</c:v>
                </c:pt>
              </c:numCache>
            </c:numRef>
          </c:val>
          <c:extLst>
            <c:ext xmlns:c15="http://schemas.microsoft.com/office/drawing/2012/chart" uri="{02D57815-91ED-43cb-92C2-25804820EDAC}">
              <c15:datalabelsRange>
                <c15:f>Charts!$D$465:$D$474</c15:f>
                <c15:dlblRangeCache>
                  <c:ptCount val="10"/>
                  <c:pt idx="0">
                    <c:v> 273 </c:v>
                  </c:pt>
                  <c:pt idx="1">
                    <c:v> 260 </c:v>
                  </c:pt>
                  <c:pt idx="2">
                    <c:v> 319 </c:v>
                  </c:pt>
                  <c:pt idx="3">
                    <c:v> 276 </c:v>
                  </c:pt>
                  <c:pt idx="4">
                    <c:v> 269 </c:v>
                  </c:pt>
                  <c:pt idx="5">
                    <c:v> 259 </c:v>
                  </c:pt>
                  <c:pt idx="6">
                    <c:v> 249 </c:v>
                  </c:pt>
                  <c:pt idx="7">
                    <c:v> 268 </c:v>
                  </c:pt>
                  <c:pt idx="8">
                    <c:v> 300 </c:v>
                  </c:pt>
                  <c:pt idx="9">
                    <c:v> 292 </c:v>
                  </c:pt>
                </c15:dlblRangeCache>
              </c15:datalabelsRange>
            </c:ext>
            <c:ext xmlns:c16="http://schemas.microsoft.com/office/drawing/2014/chart" uri="{C3380CC4-5D6E-409C-BE32-E72D297353CC}">
              <c16:uniqueId val="{0000000A-FF3F-48B0-AD71-9DA4F01011F6}"/>
            </c:ext>
          </c:extLst>
        </c:ser>
        <c:ser>
          <c:idx val="1"/>
          <c:order val="1"/>
          <c:tx>
            <c:strRef>
              <c:f>Charts!$F$462</c:f>
              <c:strCache>
                <c:ptCount val="1"/>
                <c:pt idx="0">
                  <c:v>Wind</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0" tIns="19050" rIns="0" bIns="19050" anchor="ctr" anchorCtr="0">
                <a:spAutoFit/>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Charts!$F$465:$F$474</c:f>
              <c:numCache>
                <c:formatCode>_(* #,##0_);_(* \(#,##0\);_(* "-"??_);_(@_)</c:formatCode>
                <c:ptCount val="10"/>
                <c:pt idx="0">
                  <c:v>73.885999999999996</c:v>
                </c:pt>
                <c:pt idx="1">
                  <c:v>94.652000000000001</c:v>
                </c:pt>
                <c:pt idx="2">
                  <c:v>120.17700000000001</c:v>
                </c:pt>
                <c:pt idx="3">
                  <c:v>140.822</c:v>
                </c:pt>
                <c:pt idx="4">
                  <c:v>167.84</c:v>
                </c:pt>
                <c:pt idx="5">
                  <c:v>181.655</c:v>
                </c:pt>
                <c:pt idx="6">
                  <c:v>190.71899999999999</c:v>
                </c:pt>
                <c:pt idx="7">
                  <c:v>226.99299999999999</c:v>
                </c:pt>
                <c:pt idx="8">
                  <c:v>254.303</c:v>
                </c:pt>
                <c:pt idx="9" formatCode="_(* #,##0.00_);_(* \(#,##0.00\);_(* &quot;-&quot;??_);_(@_)">
                  <c:v>275.93945281897049</c:v>
                </c:pt>
              </c:numCache>
            </c:numRef>
          </c:val>
          <c:extLst>
            <c:ext xmlns:c16="http://schemas.microsoft.com/office/drawing/2014/chart" uri="{C3380CC4-5D6E-409C-BE32-E72D297353CC}">
              <c16:uniqueId val="{0000000B-FF3F-48B0-AD71-9DA4F01011F6}"/>
            </c:ext>
          </c:extLst>
        </c:ser>
        <c:ser>
          <c:idx val="0"/>
          <c:order val="2"/>
          <c:tx>
            <c:strRef>
              <c:f>Charts!$E$462</c:f>
              <c:strCache>
                <c:ptCount val="1"/>
                <c:pt idx="0">
                  <c:v>Solar</c:v>
                </c:pt>
              </c:strCache>
            </c:strRef>
          </c:tx>
          <c:spPr>
            <a:solidFill>
              <a:srgbClr val="FFC91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C-FF3F-48B0-AD71-9DA4F01011F6}"/>
                </c:ext>
              </c:extLst>
            </c:dLbl>
            <c:dLbl>
              <c:idx val="1"/>
              <c:delete val="1"/>
              <c:extLst>
                <c:ext xmlns:c15="http://schemas.microsoft.com/office/drawing/2012/chart" uri="{CE6537A1-D6FC-4f65-9D91-7224C49458BB}"/>
                <c:ext xmlns:c16="http://schemas.microsoft.com/office/drawing/2014/chart" uri="{C3380CC4-5D6E-409C-BE32-E72D297353CC}">
                  <c16:uniqueId val="{0000000D-FF3F-48B0-AD71-9DA4F01011F6}"/>
                </c:ext>
              </c:extLst>
            </c:dLbl>
            <c:dLbl>
              <c:idx val="2"/>
              <c:delete val="1"/>
              <c:extLst>
                <c:ext xmlns:c15="http://schemas.microsoft.com/office/drawing/2012/chart" uri="{CE6537A1-D6FC-4f65-9D91-7224C49458BB}"/>
                <c:ext xmlns:c16="http://schemas.microsoft.com/office/drawing/2014/chart" uri="{C3380CC4-5D6E-409C-BE32-E72D297353CC}">
                  <c16:uniqueId val="{0000000E-FF3F-48B0-AD71-9DA4F01011F6}"/>
                </c:ext>
              </c:extLst>
            </c:dLbl>
            <c:dLbl>
              <c:idx val="3"/>
              <c:delete val="1"/>
              <c:extLst>
                <c:ext xmlns:c15="http://schemas.microsoft.com/office/drawing/2012/chart" uri="{CE6537A1-D6FC-4f65-9D91-7224C49458BB}"/>
                <c:ext xmlns:c16="http://schemas.microsoft.com/office/drawing/2014/chart" uri="{C3380CC4-5D6E-409C-BE32-E72D297353CC}">
                  <c16:uniqueId val="{0000000F-FF3F-48B0-AD71-9DA4F01011F6}"/>
                </c:ext>
              </c:extLst>
            </c:dLbl>
            <c:dLbl>
              <c:idx val="4"/>
              <c:delete val="1"/>
              <c:extLst>
                <c:ext xmlns:c15="http://schemas.microsoft.com/office/drawing/2012/chart" uri="{CE6537A1-D6FC-4f65-9D91-7224C49458BB}"/>
                <c:ext xmlns:c16="http://schemas.microsoft.com/office/drawing/2014/chart" uri="{C3380CC4-5D6E-409C-BE32-E72D297353CC}">
                  <c16:uniqueId val="{00000010-FF3F-48B0-AD71-9DA4F01011F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Charts!$E$465:$E$474</c:f>
              <c:numCache>
                <c:formatCode>_(* #,##0_);_(* \(#,##0\);_(* "-"??_);_(@_)</c:formatCode>
                <c:ptCount val="10"/>
                <c:pt idx="0">
                  <c:v>0.89200000000000002</c:v>
                </c:pt>
                <c:pt idx="1">
                  <c:v>1.212</c:v>
                </c:pt>
                <c:pt idx="2">
                  <c:v>1.8180000000000001</c:v>
                </c:pt>
                <c:pt idx="3">
                  <c:v>4.327</c:v>
                </c:pt>
                <c:pt idx="4">
                  <c:v>9.0359999999999996</c:v>
                </c:pt>
                <c:pt idx="5">
                  <c:v>28.923999999999999</c:v>
                </c:pt>
                <c:pt idx="6">
                  <c:v>39.031999999999996</c:v>
                </c:pt>
                <c:pt idx="7">
                  <c:v>54.866</c:v>
                </c:pt>
                <c:pt idx="8">
                  <c:v>77.275999999999996</c:v>
                </c:pt>
                <c:pt idx="9">
                  <c:v>98.050578771189507</c:v>
                </c:pt>
              </c:numCache>
            </c:numRef>
          </c:val>
          <c:extLst>
            <c:ext xmlns:c16="http://schemas.microsoft.com/office/drawing/2014/chart" uri="{C3380CC4-5D6E-409C-BE32-E72D297353CC}">
              <c16:uniqueId val="{00000011-FF3F-48B0-AD71-9DA4F01011F6}"/>
            </c:ext>
          </c:extLst>
        </c:ser>
        <c:ser>
          <c:idx val="2"/>
          <c:order val="3"/>
          <c:tx>
            <c:strRef>
              <c:f>Charts!$G$462</c:f>
              <c:strCache>
                <c:ptCount val="1"/>
                <c:pt idx="0">
                  <c:v>Biomass, biogas, waste-to-energy</c:v>
                </c:pt>
              </c:strCache>
            </c:strRef>
          </c:tx>
          <c:spPr>
            <a:solidFill>
              <a:srgbClr val="8CCEA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Charts!$G$465:$G$474</c:f>
              <c:numCache>
                <c:formatCode>_(* #,##0_);_(* \(#,##0\);_(* "-"??_);_(@_)</c:formatCode>
                <c:ptCount val="10"/>
                <c:pt idx="0">
                  <c:v>54.493000000000002</c:v>
                </c:pt>
                <c:pt idx="1">
                  <c:v>56.088999999999999</c:v>
                </c:pt>
                <c:pt idx="2">
                  <c:v>56.670999999999999</c:v>
                </c:pt>
                <c:pt idx="3">
                  <c:v>57.622</c:v>
                </c:pt>
                <c:pt idx="4">
                  <c:v>60.857999999999997</c:v>
                </c:pt>
                <c:pt idx="5">
                  <c:v>63.99</c:v>
                </c:pt>
                <c:pt idx="6">
                  <c:v>63.631999999999998</c:v>
                </c:pt>
                <c:pt idx="7">
                  <c:v>62.761000000000003</c:v>
                </c:pt>
                <c:pt idx="8">
                  <c:v>62.761000000000003</c:v>
                </c:pt>
                <c:pt idx="9">
                  <c:v>63.257903213589486</c:v>
                </c:pt>
              </c:numCache>
            </c:numRef>
          </c:val>
          <c:extLst>
            <c:ext xmlns:c16="http://schemas.microsoft.com/office/drawing/2014/chart" uri="{C3380CC4-5D6E-409C-BE32-E72D297353CC}">
              <c16:uniqueId val="{00000012-FF3F-48B0-AD71-9DA4F01011F6}"/>
            </c:ext>
          </c:extLst>
        </c:ser>
        <c:ser>
          <c:idx val="3"/>
          <c:order val="4"/>
          <c:tx>
            <c:strRef>
              <c:f>Charts!$H$462</c:f>
              <c:strCache>
                <c:ptCount val="1"/>
                <c:pt idx="0">
                  <c:v>Geothermal</c:v>
                </c:pt>
              </c:strCache>
            </c:strRef>
          </c:tx>
          <c:spPr>
            <a:solidFill>
              <a:srgbClr val="8A5DB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Charts!$H$465:$H$474</c:f>
              <c:numCache>
                <c:formatCode>_(* #,##0_);_(* \(#,##0\);_(* "-"??_);_(@_)</c:formatCode>
                <c:ptCount val="10"/>
                <c:pt idx="0">
                  <c:v>15.009</c:v>
                </c:pt>
                <c:pt idx="1">
                  <c:v>15.218999999999999</c:v>
                </c:pt>
                <c:pt idx="2">
                  <c:v>15.316000000000001</c:v>
                </c:pt>
                <c:pt idx="3">
                  <c:v>15.561999999999999</c:v>
                </c:pt>
                <c:pt idx="4">
                  <c:v>15.775</c:v>
                </c:pt>
                <c:pt idx="5">
                  <c:v>15.877000000000001</c:v>
                </c:pt>
                <c:pt idx="6">
                  <c:v>15.917999999999999</c:v>
                </c:pt>
                <c:pt idx="7">
                  <c:v>15.826000000000001</c:v>
                </c:pt>
                <c:pt idx="8">
                  <c:v>15.927</c:v>
                </c:pt>
                <c:pt idx="9">
                  <c:v>16.749836861822374</c:v>
                </c:pt>
              </c:numCache>
            </c:numRef>
          </c:val>
          <c:extLst>
            <c:ext xmlns:c16="http://schemas.microsoft.com/office/drawing/2014/chart" uri="{C3380CC4-5D6E-409C-BE32-E72D297353CC}">
              <c16:uniqueId val="{00000013-FF3F-48B0-AD71-9DA4F01011F6}"/>
            </c:ext>
          </c:extLst>
        </c:ser>
        <c:dLbls>
          <c:showLegendKey val="0"/>
          <c:showVal val="0"/>
          <c:showCatName val="0"/>
          <c:showSerName val="0"/>
          <c:showPercent val="0"/>
          <c:showBubbleSize val="0"/>
        </c:dLbls>
        <c:gapWidth val="50"/>
        <c:overlap val="100"/>
        <c:axId val="924470176"/>
        <c:axId val="983284968"/>
      </c:barChart>
      <c:lineChart>
        <c:grouping val="standard"/>
        <c:varyColors val="0"/>
        <c:ser>
          <c:idx val="4"/>
          <c:order val="5"/>
          <c:spPr>
            <a:ln>
              <a:noFill/>
            </a:ln>
            <a:effectLst/>
          </c:spPr>
          <c:marker>
            <c:symbol val="none"/>
          </c:marker>
          <c:dLbls>
            <c:dLbl>
              <c:idx val="0"/>
              <c:layout/>
              <c:tx>
                <c:rich>
                  <a:bodyPr/>
                  <a:lstStyle/>
                  <a:p>
                    <a:fld id="{8463F6B1-22AE-45A7-BF20-3CD436CF0DE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4770-4DE7-9D2F-6773B3D3CDD9}"/>
                </c:ext>
              </c:extLst>
            </c:dLbl>
            <c:dLbl>
              <c:idx val="1"/>
              <c:layout/>
              <c:tx>
                <c:rich>
                  <a:bodyPr/>
                  <a:lstStyle/>
                  <a:p>
                    <a:fld id="{C44ABE68-53B6-494D-8989-EF58D36FBE1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4770-4DE7-9D2F-6773B3D3CDD9}"/>
                </c:ext>
              </c:extLst>
            </c:dLbl>
            <c:dLbl>
              <c:idx val="2"/>
              <c:layout/>
              <c:tx>
                <c:rich>
                  <a:bodyPr/>
                  <a:lstStyle/>
                  <a:p>
                    <a:fld id="{175CEF17-2072-4582-9844-A22F8F79A61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4770-4DE7-9D2F-6773B3D3CDD9}"/>
                </c:ext>
              </c:extLst>
            </c:dLbl>
            <c:dLbl>
              <c:idx val="3"/>
              <c:layout/>
              <c:tx>
                <c:rich>
                  <a:bodyPr/>
                  <a:lstStyle/>
                  <a:p>
                    <a:fld id="{7FA5E89A-8D4F-4C82-B9A9-BFC7331FEF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4770-4DE7-9D2F-6773B3D3CDD9}"/>
                </c:ext>
              </c:extLst>
            </c:dLbl>
            <c:dLbl>
              <c:idx val="4"/>
              <c:layout/>
              <c:tx>
                <c:rich>
                  <a:bodyPr/>
                  <a:lstStyle/>
                  <a:p>
                    <a:fld id="{222B55CB-AD27-46EA-AB4D-6E07008D5C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4770-4DE7-9D2F-6773B3D3CDD9}"/>
                </c:ext>
              </c:extLst>
            </c:dLbl>
            <c:dLbl>
              <c:idx val="5"/>
              <c:layout/>
              <c:tx>
                <c:rich>
                  <a:bodyPr/>
                  <a:lstStyle/>
                  <a:p>
                    <a:fld id="{9C7576C6-9986-40DB-8379-41D7B7CB7A4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4770-4DE7-9D2F-6773B3D3CDD9}"/>
                </c:ext>
              </c:extLst>
            </c:dLbl>
            <c:dLbl>
              <c:idx val="6"/>
              <c:layout/>
              <c:tx>
                <c:rich>
                  <a:bodyPr/>
                  <a:lstStyle/>
                  <a:p>
                    <a:fld id="{07742AF1-49BE-43C8-AD99-61D2573DCC3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4770-4DE7-9D2F-6773B3D3CDD9}"/>
                </c:ext>
              </c:extLst>
            </c:dLbl>
            <c:dLbl>
              <c:idx val="7"/>
              <c:layout/>
              <c:tx>
                <c:rich>
                  <a:bodyPr/>
                  <a:lstStyle/>
                  <a:p>
                    <a:fld id="{58E477C3-43A7-4B14-AABA-A186581CB72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4770-4DE7-9D2F-6773B3D3CDD9}"/>
                </c:ext>
              </c:extLst>
            </c:dLbl>
            <c:dLbl>
              <c:idx val="8"/>
              <c:layout/>
              <c:tx>
                <c:rich>
                  <a:bodyPr/>
                  <a:lstStyle/>
                  <a:p>
                    <a:fld id="{49140E58-AB20-41CB-BB08-CBF07732701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4770-4DE7-9D2F-6773B3D3CDD9}"/>
                </c:ext>
              </c:extLst>
            </c:dLbl>
            <c:dLbl>
              <c:idx val="9"/>
              <c:layout/>
              <c:tx>
                <c:rich>
                  <a:bodyPr/>
                  <a:lstStyle/>
                  <a:p>
                    <a:fld id="{4B861DED-230A-4578-AABE-84066EF3817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4770-4DE7-9D2F-6773B3D3CDD9}"/>
                </c:ext>
              </c:extLst>
            </c:dLbl>
            <c:numFmt formatCode="#,##0" sourceLinked="0"/>
            <c:spPr>
              <a:noFill/>
              <a:ln>
                <a:noFill/>
              </a:ln>
              <a:effectLst/>
            </c:spPr>
            <c:txPr>
              <a:bodyPr wrap="square" lIns="0" tIns="19050" rIns="38100" bIns="19050" anchor="ctr">
                <a:spAutoFit/>
              </a:bodyPr>
              <a:lstStyle/>
              <a:p>
                <a:pPr>
                  <a:defRPr b="0"/>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cat>
            <c:numRef>
              <c:f>Charts!$C$465:$C$474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Charts!$I$465:$I$474</c:f>
              <c:numCache>
                <c:formatCode>_(* #,##0_);_(* \(#,##0\);_(* "-"??_);_(@_)</c:formatCode>
                <c:ptCount val="10"/>
                <c:pt idx="0">
                  <c:v>417.72499999999997</c:v>
                </c:pt>
                <c:pt idx="1">
                  <c:v>427.37499999999994</c:v>
                </c:pt>
                <c:pt idx="2">
                  <c:v>513.33699999999999</c:v>
                </c:pt>
                <c:pt idx="3">
                  <c:v>494.57300000000004</c:v>
                </c:pt>
                <c:pt idx="4">
                  <c:v>522.07400000000007</c:v>
                </c:pt>
                <c:pt idx="5">
                  <c:v>549.81299999999999</c:v>
                </c:pt>
                <c:pt idx="6">
                  <c:v>558.38099999999997</c:v>
                </c:pt>
                <c:pt idx="7">
                  <c:v>628.25800000000004</c:v>
                </c:pt>
                <c:pt idx="8">
                  <c:v>710.6</c:v>
                </c:pt>
                <c:pt idx="9">
                  <c:v>746.73543003651844</c:v>
                </c:pt>
              </c:numCache>
            </c:numRef>
          </c:val>
          <c:smooth val="0"/>
          <c:extLst>
            <c:ext xmlns:c15="http://schemas.microsoft.com/office/drawing/2012/chart" uri="{02D57815-91ED-43cb-92C2-25804820EDAC}">
              <c15:datalabelsRange>
                <c15:f>Charts!$I$465:$I$474</c15:f>
                <c15:dlblRangeCache>
                  <c:ptCount val="10"/>
                  <c:pt idx="0">
                    <c:v> 418 </c:v>
                  </c:pt>
                  <c:pt idx="1">
                    <c:v> 427 </c:v>
                  </c:pt>
                  <c:pt idx="2">
                    <c:v> 513 </c:v>
                  </c:pt>
                  <c:pt idx="3">
                    <c:v> 495 </c:v>
                  </c:pt>
                  <c:pt idx="4">
                    <c:v> 522 </c:v>
                  </c:pt>
                  <c:pt idx="5">
                    <c:v> 550 </c:v>
                  </c:pt>
                  <c:pt idx="6">
                    <c:v> 558 </c:v>
                  </c:pt>
                  <c:pt idx="7">
                    <c:v> 628 </c:v>
                  </c:pt>
                  <c:pt idx="8">
                    <c:v> 711 </c:v>
                  </c:pt>
                  <c:pt idx="9">
                    <c:v> 747 </c:v>
                  </c:pt>
                </c15:dlblRangeCache>
              </c15:datalabelsRange>
            </c:ext>
            <c:ext xmlns:c16="http://schemas.microsoft.com/office/drawing/2014/chart" uri="{C3380CC4-5D6E-409C-BE32-E72D297353CC}">
              <c16:uniqueId val="{0000001E-FF3F-48B0-AD71-9DA4F01011F6}"/>
            </c:ext>
          </c:extLst>
        </c:ser>
        <c:dLbls>
          <c:showLegendKey val="0"/>
          <c:showVal val="0"/>
          <c:showCatName val="0"/>
          <c:showSerName val="0"/>
          <c:showPercent val="0"/>
          <c:showBubbleSize val="0"/>
        </c:dLbls>
        <c:marker val="1"/>
        <c:smooth val="0"/>
        <c:axId val="924470176"/>
        <c:axId val="983284968"/>
      </c:lineChart>
      <c:catAx>
        <c:axId val="924470176"/>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5400000" vert="horz"/>
          <a:lstStyle/>
          <a:p>
            <a:pPr>
              <a:defRPr/>
            </a:pPr>
            <a:endParaRPr lang="en-US"/>
          </a:p>
        </c:txPr>
        <c:crossAx val="983284968"/>
        <c:crosses val="autoZero"/>
        <c:auto val="1"/>
        <c:lblAlgn val="ctr"/>
        <c:lblOffset val="100"/>
        <c:tickLblSkip val="1"/>
        <c:noMultiLvlLbl val="0"/>
      </c:catAx>
      <c:valAx>
        <c:axId val="983284968"/>
        <c:scaling>
          <c:orientation val="minMax"/>
        </c:scaling>
        <c:delete val="1"/>
        <c:axPos val="l"/>
        <c:numFmt formatCode="#,##0" sourceLinked="0"/>
        <c:majorTickMark val="out"/>
        <c:minorTickMark val="none"/>
        <c:tickLblPos val="nextTo"/>
        <c:crossAx val="924470176"/>
        <c:crosses val="autoZero"/>
        <c:crossBetween val="between"/>
        <c:majorUnit val="200"/>
      </c:valAx>
      <c:spPr>
        <a:solidFill>
          <a:srgbClr val="FFFFFF">
            <a:lumMod val="100000"/>
          </a:srgbClr>
        </a:solidFill>
      </c:spPr>
    </c:plotArea>
    <c:plotVisOnly val="1"/>
    <c:dispBlanksAs val="gap"/>
    <c:showDLblsOverMax val="0"/>
  </c:chart>
  <c:spPr>
    <a:solidFill>
      <a:srgbClr val="FFFFFF">
        <a:lumMod val="100000"/>
      </a:srgbClr>
    </a:solidFill>
    <a:ln w="25400">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6859106274506384E-2"/>
          <c:y val="0.12285174580450171"/>
          <c:w val="0.74383642722396415"/>
          <c:h val="0.67557424640101804"/>
        </c:manualLayout>
      </c:layout>
      <c:barChart>
        <c:barDir val="col"/>
        <c:grouping val="stacked"/>
        <c:varyColors val="0"/>
        <c:ser>
          <c:idx val="4"/>
          <c:order val="0"/>
          <c:tx>
            <c:strRef>
              <c:f>Charts!$H$578</c:f>
              <c:strCache>
                <c:ptCount val="1"/>
                <c:pt idx="0">
                  <c:v>Hydro</c:v>
                </c:pt>
              </c:strCache>
            </c:strRef>
          </c:tx>
          <c:spPr>
            <a:solidFill>
              <a:srgbClr val="00567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Charts!$H$583:$H$592</c:f>
              <c:numCache>
                <c:formatCode>_(* #,##0_);_(* \(#,##0\);_(* "-"??_);_(@_)</c:formatCode>
                <c:ptCount val="10"/>
                <c:pt idx="0">
                  <c:v>79729.2300000002</c:v>
                </c:pt>
                <c:pt idx="1">
                  <c:v>79623.130000000208</c:v>
                </c:pt>
                <c:pt idx="2">
                  <c:v>79639.53000000029</c:v>
                </c:pt>
                <c:pt idx="3">
                  <c:v>79677.530000000246</c:v>
                </c:pt>
                <c:pt idx="4">
                  <c:v>79937.930000000313</c:v>
                </c:pt>
                <c:pt idx="5">
                  <c:v>79982.630000000296</c:v>
                </c:pt>
                <c:pt idx="6">
                  <c:v>80013.730000000302</c:v>
                </c:pt>
                <c:pt idx="7">
                  <c:v>80284.03000000029</c:v>
                </c:pt>
                <c:pt idx="8">
                  <c:v>80277.130000000281</c:v>
                </c:pt>
                <c:pt idx="9">
                  <c:v>80373.730000000302</c:v>
                </c:pt>
              </c:numCache>
            </c:numRef>
          </c:val>
          <c:extLst>
            <c:ext xmlns:c16="http://schemas.microsoft.com/office/drawing/2014/chart" uri="{C3380CC4-5D6E-409C-BE32-E72D297353CC}">
              <c16:uniqueId val="{00000000-28C9-4476-879F-5D7ED519920F}"/>
            </c:ext>
          </c:extLst>
        </c:ser>
        <c:ser>
          <c:idx val="1"/>
          <c:order val="1"/>
          <c:tx>
            <c:strRef>
              <c:f>Charts!$E$578</c:f>
              <c:strCache>
                <c:ptCount val="1"/>
                <c:pt idx="0">
                  <c:v>Wind</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Charts!$E$583:$E$592</c:f>
              <c:numCache>
                <c:formatCode>_(* #,##0_);_(* \(#,##0\);_(* "-"??_);_(@_)</c:formatCode>
                <c:ptCount val="10"/>
                <c:pt idx="0">
                  <c:v>35303.392519999936</c:v>
                </c:pt>
                <c:pt idx="1">
                  <c:v>40101.205439999911</c:v>
                </c:pt>
                <c:pt idx="2">
                  <c:v>47079.397439999892</c:v>
                </c:pt>
                <c:pt idx="3">
                  <c:v>61153.646439999895</c:v>
                </c:pt>
                <c:pt idx="4">
                  <c:v>62259.226439999897</c:v>
                </c:pt>
                <c:pt idx="5">
                  <c:v>67412.7614399999</c:v>
                </c:pt>
                <c:pt idx="6">
                  <c:v>75936.343439999895</c:v>
                </c:pt>
                <c:pt idx="7">
                  <c:v>84262.159439999901</c:v>
                </c:pt>
                <c:pt idx="8">
                  <c:v>91775.713106666575</c:v>
                </c:pt>
                <c:pt idx="9">
                  <c:v>98490.26999999999</c:v>
                </c:pt>
              </c:numCache>
            </c:numRef>
          </c:val>
          <c:extLst>
            <c:ext xmlns:c16="http://schemas.microsoft.com/office/drawing/2014/chart" uri="{C3380CC4-5D6E-409C-BE32-E72D297353CC}">
              <c16:uniqueId val="{00000001-28C9-4476-879F-5D7ED519920F}"/>
            </c:ext>
          </c:extLst>
        </c:ser>
        <c:ser>
          <c:idx val="0"/>
          <c:order val="2"/>
          <c:tx>
            <c:strRef>
              <c:f>Charts!$D$578</c:f>
              <c:strCache>
                <c:ptCount val="1"/>
                <c:pt idx="0">
                  <c:v>Solar</c:v>
                </c:pt>
              </c:strCache>
            </c:strRef>
          </c:tx>
          <c:spPr>
            <a:solidFill>
              <a:srgbClr val="FFC91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28C9-4476-879F-5D7ED519920F}"/>
                </c:ext>
              </c:extLst>
            </c:dLbl>
            <c:dLbl>
              <c:idx val="1"/>
              <c:delete val="1"/>
              <c:extLst>
                <c:ext xmlns:c15="http://schemas.microsoft.com/office/drawing/2012/chart" uri="{CE6537A1-D6FC-4f65-9D91-7224C49458BB}"/>
                <c:ext xmlns:c16="http://schemas.microsoft.com/office/drawing/2014/chart" uri="{C3380CC4-5D6E-409C-BE32-E72D297353CC}">
                  <c16:uniqueId val="{00000003-28C9-4476-879F-5D7ED519920F}"/>
                </c:ext>
              </c:extLst>
            </c:dLbl>
            <c:dLbl>
              <c:idx val="2"/>
              <c:delete val="1"/>
              <c:extLst>
                <c:ext xmlns:c15="http://schemas.microsoft.com/office/drawing/2012/chart" uri="{CE6537A1-D6FC-4f65-9D91-7224C49458BB}"/>
                <c:ext xmlns:c16="http://schemas.microsoft.com/office/drawing/2014/chart" uri="{C3380CC4-5D6E-409C-BE32-E72D297353CC}">
                  <c16:uniqueId val="{00000004-28C9-4476-879F-5D7ED519920F}"/>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Charts!$D$583:$D$592</c:f>
              <c:numCache>
                <c:formatCode>_(* #,##0_);_(* \(#,##0\);_(* "-"??_);_(@_)</c:formatCode>
                <c:ptCount val="10"/>
                <c:pt idx="0">
                  <c:v>933.43581764705823</c:v>
                </c:pt>
                <c:pt idx="1">
                  <c:v>1861.9940176470582</c:v>
                </c:pt>
                <c:pt idx="2">
                  <c:v>4058.0399999999991</c:v>
                </c:pt>
                <c:pt idx="3">
                  <c:v>7528.7999999999993</c:v>
                </c:pt>
                <c:pt idx="4">
                  <c:v>14025.34</c:v>
                </c:pt>
                <c:pt idx="5">
                  <c:v>21147.789999999997</c:v>
                </c:pt>
                <c:pt idx="6">
                  <c:v>28623.119999999995</c:v>
                </c:pt>
                <c:pt idx="7">
                  <c:v>42731.999999999993</c:v>
                </c:pt>
                <c:pt idx="8">
                  <c:v>53776.943999999996</c:v>
                </c:pt>
                <c:pt idx="9">
                  <c:v>65435.534639679012</c:v>
                </c:pt>
              </c:numCache>
            </c:numRef>
          </c:val>
          <c:extLst>
            <c:ext xmlns:c16="http://schemas.microsoft.com/office/drawing/2014/chart" uri="{C3380CC4-5D6E-409C-BE32-E72D297353CC}">
              <c16:uniqueId val="{00000005-28C9-4476-879F-5D7ED519920F}"/>
            </c:ext>
          </c:extLst>
        </c:ser>
        <c:ser>
          <c:idx val="2"/>
          <c:order val="3"/>
          <c:tx>
            <c:strRef>
              <c:f>Charts!$F$577</c:f>
              <c:strCache>
                <c:ptCount val="1"/>
                <c:pt idx="0">
                  <c:v>Biomass. biogas, waste-to-energy</c:v>
                </c:pt>
              </c:strCache>
            </c:strRef>
          </c:tx>
          <c:spPr>
            <a:solidFill>
              <a:srgbClr val="8CCEA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Lbls>
            <c:dLbl>
              <c:idx val="3"/>
              <c:layout>
                <c:manualLayout>
                  <c:x val="-4.0285909894265072E-17"/>
                  <c:y val="-6.927842699785818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8C9-4476-879F-5D7ED519920F}"/>
                </c:ext>
              </c:extLst>
            </c:dLbl>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Charts!$F$583:$F$592</c:f>
              <c:numCache>
                <c:formatCode>_(* #,##0_);_(* \(#,##0\);_(* "-"??_);_(@_)</c:formatCode>
                <c:ptCount val="10"/>
                <c:pt idx="0">
                  <c:v>12839.89999999949</c:v>
                </c:pt>
                <c:pt idx="1">
                  <c:v>12860.999999999478</c:v>
                </c:pt>
                <c:pt idx="2">
                  <c:v>13117.299999999463</c:v>
                </c:pt>
                <c:pt idx="3">
                  <c:v>13387.989999999487</c:v>
                </c:pt>
                <c:pt idx="4">
                  <c:v>14035.089999999476</c:v>
                </c:pt>
                <c:pt idx="5">
                  <c:v>14094.58999999948</c:v>
                </c:pt>
                <c:pt idx="6">
                  <c:v>14015.389999999477</c:v>
                </c:pt>
                <c:pt idx="7">
                  <c:v>13891.389999999479</c:v>
                </c:pt>
                <c:pt idx="8">
                  <c:v>13939.589999999482</c:v>
                </c:pt>
                <c:pt idx="9">
                  <c:v>13830.889999999477</c:v>
                </c:pt>
              </c:numCache>
            </c:numRef>
          </c:val>
          <c:extLst>
            <c:ext xmlns:c16="http://schemas.microsoft.com/office/drawing/2014/chart" uri="{C3380CC4-5D6E-409C-BE32-E72D297353CC}">
              <c16:uniqueId val="{00000007-28C9-4476-879F-5D7ED519920F}"/>
            </c:ext>
          </c:extLst>
        </c:ser>
        <c:ser>
          <c:idx val="3"/>
          <c:order val="4"/>
          <c:tx>
            <c:strRef>
              <c:f>Charts!$G$578</c:f>
              <c:strCache>
                <c:ptCount val="1"/>
                <c:pt idx="0">
                  <c:v>Geothermal</c:v>
                </c:pt>
              </c:strCache>
            </c:strRef>
          </c:tx>
          <c:spPr>
            <a:solidFill>
              <a:srgbClr val="8A5DB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Charts!$G$583:$G$592</c:f>
              <c:numCache>
                <c:formatCode>_(* #,##0_);_(* \(#,##0\);_(* "-"??_);_(@_)</c:formatCode>
                <c:ptCount val="10"/>
                <c:pt idx="0">
                  <c:v>2313.6999999999989</c:v>
                </c:pt>
                <c:pt idx="1">
                  <c:v>2326.1999999999989</c:v>
                </c:pt>
                <c:pt idx="2">
                  <c:v>2325.7999999999993</c:v>
                </c:pt>
                <c:pt idx="3">
                  <c:v>2459.7999999999993</c:v>
                </c:pt>
                <c:pt idx="4">
                  <c:v>2519.3999999999996</c:v>
                </c:pt>
                <c:pt idx="5">
                  <c:v>2530.8999999999996</c:v>
                </c:pt>
                <c:pt idx="6">
                  <c:v>2562.9</c:v>
                </c:pt>
                <c:pt idx="7">
                  <c:v>2532.9</c:v>
                </c:pt>
                <c:pt idx="8">
                  <c:v>2481.3000000000002</c:v>
                </c:pt>
                <c:pt idx="9">
                  <c:v>2534.3000000000002</c:v>
                </c:pt>
              </c:numCache>
            </c:numRef>
          </c:val>
          <c:extLst>
            <c:ext xmlns:c16="http://schemas.microsoft.com/office/drawing/2014/chart" uri="{C3380CC4-5D6E-409C-BE32-E72D297353CC}">
              <c16:uniqueId val="{00000008-28C9-4476-879F-5D7ED519920F}"/>
            </c:ext>
          </c:extLst>
        </c:ser>
        <c:dLbls>
          <c:showLegendKey val="0"/>
          <c:showVal val="0"/>
          <c:showCatName val="0"/>
          <c:showSerName val="0"/>
          <c:showPercent val="0"/>
          <c:showBubbleSize val="0"/>
        </c:dLbls>
        <c:gapWidth val="50"/>
        <c:overlap val="100"/>
        <c:axId val="983285752"/>
        <c:axId val="983286144"/>
      </c:barChart>
      <c:lineChart>
        <c:grouping val="standard"/>
        <c:varyColors val="0"/>
        <c:ser>
          <c:idx val="5"/>
          <c:order val="5"/>
          <c:spPr>
            <a:ln>
              <a:noFill/>
            </a:ln>
            <a:effectLst/>
          </c:spPr>
          <c:marker>
            <c:symbol val="none"/>
          </c:marker>
          <c:dLbls>
            <c:numFmt formatCode="#," sourceLinked="0"/>
            <c:spPr>
              <a:noFill/>
              <a:ln>
                <a:noFill/>
              </a:ln>
              <a:effectLst/>
            </c:spPr>
            <c:txPr>
              <a:bodyPr/>
              <a:lstStyle/>
              <a:p>
                <a:pPr>
                  <a:defRPr b="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Charts!$C$583:$C$592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Charts!$J$583:$J$592</c:f>
              <c:numCache>
                <c:formatCode>_(* #,##0_);_(* \(#,##0\);_(* "-"??_);_(@_)</c:formatCode>
                <c:ptCount val="10"/>
                <c:pt idx="0">
                  <c:v>131119.65833764669</c:v>
                </c:pt>
                <c:pt idx="1">
                  <c:v>136773.52945764665</c:v>
                </c:pt>
                <c:pt idx="2">
                  <c:v>146220.06743999966</c:v>
                </c:pt>
                <c:pt idx="3">
                  <c:v>164207.76643999963</c:v>
                </c:pt>
                <c:pt idx="4">
                  <c:v>172776.98643999966</c:v>
                </c:pt>
                <c:pt idx="5">
                  <c:v>185168.67143999966</c:v>
                </c:pt>
                <c:pt idx="6">
                  <c:v>201151.48343999966</c:v>
                </c:pt>
                <c:pt idx="7">
                  <c:v>223702.47943999968</c:v>
                </c:pt>
                <c:pt idx="8">
                  <c:v>242250.67710666632</c:v>
                </c:pt>
                <c:pt idx="9">
                  <c:v>260664.72463967878</c:v>
                </c:pt>
              </c:numCache>
            </c:numRef>
          </c:val>
          <c:smooth val="0"/>
          <c:extLst>
            <c:ext xmlns:c16="http://schemas.microsoft.com/office/drawing/2014/chart" uri="{C3380CC4-5D6E-409C-BE32-E72D297353CC}">
              <c16:uniqueId val="{00000009-28C9-4476-879F-5D7ED519920F}"/>
            </c:ext>
          </c:extLst>
        </c:ser>
        <c:dLbls>
          <c:dLblPos val="ctr"/>
          <c:showLegendKey val="0"/>
          <c:showVal val="1"/>
          <c:showCatName val="0"/>
          <c:showSerName val="0"/>
          <c:showPercent val="0"/>
          <c:showBubbleSize val="0"/>
        </c:dLbls>
        <c:marker val="1"/>
        <c:smooth val="0"/>
        <c:axId val="983285752"/>
        <c:axId val="983286144"/>
      </c:lineChart>
      <c:catAx>
        <c:axId val="983285752"/>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5400000" vert="horz"/>
          <a:lstStyle/>
          <a:p>
            <a:pPr>
              <a:defRPr/>
            </a:pPr>
            <a:endParaRPr lang="en-US"/>
          </a:p>
        </c:txPr>
        <c:crossAx val="983286144"/>
        <c:crosses val="autoZero"/>
        <c:auto val="1"/>
        <c:lblAlgn val="ctr"/>
        <c:lblOffset val="100"/>
        <c:tickLblSkip val="1"/>
        <c:tickMarkSkip val="1"/>
        <c:noMultiLvlLbl val="0"/>
      </c:catAx>
      <c:valAx>
        <c:axId val="983286144"/>
        <c:scaling>
          <c:orientation val="minMax"/>
        </c:scaling>
        <c:delete val="1"/>
        <c:axPos val="l"/>
        <c:numFmt formatCode="#," sourceLinked="0"/>
        <c:majorTickMark val="out"/>
        <c:minorTickMark val="none"/>
        <c:tickLblPos val="nextTo"/>
        <c:crossAx val="983285752"/>
        <c:crosses val="autoZero"/>
        <c:crossBetween val="between"/>
      </c:valAx>
      <c:spPr>
        <a:solidFill>
          <a:srgbClr val="FFFFFF">
            <a:lumMod val="100000"/>
          </a:srgbClr>
        </a:solidFill>
      </c:spPr>
    </c:plotArea>
    <c:legend>
      <c:legendPos val="r"/>
      <c:legendEntry>
        <c:idx val="1"/>
        <c:txPr>
          <a:bodyPr/>
          <a:lstStyle/>
          <a:p>
            <a:pPr>
              <a:defRPr sz="1000">
                <a:latin typeface="Arial"/>
                <a:ea typeface="Arial"/>
                <a:cs typeface="Arial"/>
              </a:defRPr>
            </a:pPr>
            <a:endParaRPr lang="en-US"/>
          </a:p>
        </c:txPr>
      </c:legendEntry>
      <c:legendEntry>
        <c:idx val="5"/>
        <c:delete val="1"/>
      </c:legendEntry>
      <c:layout>
        <c:manualLayout>
          <c:xMode val="edge"/>
          <c:yMode val="edge"/>
          <c:x val="0.76813243984662005"/>
          <c:y val="0"/>
          <c:w val="0.22236923741245782"/>
          <c:h val="0.94122524457170131"/>
        </c:manualLayout>
      </c:layout>
      <c:overlay val="0"/>
      <c:txPr>
        <a:bodyPr/>
        <a:lstStyle/>
        <a:p>
          <a:pPr>
            <a:defRPr sz="1200">
              <a:latin typeface="Arial"/>
              <a:ea typeface="Arial"/>
              <a:cs typeface="Arial"/>
            </a:defRPr>
          </a:pPr>
          <a:endParaRPr lang="en-US"/>
        </a:p>
      </c:txPr>
    </c:legend>
    <c:plotVisOnly val="1"/>
    <c:dispBlanksAs val="gap"/>
    <c:showDLblsOverMax val="0"/>
  </c:chart>
  <c:spPr>
    <a:solidFill>
      <a:srgbClr val="FFFFFF">
        <a:lumMod val="100000"/>
      </a:srgbClr>
    </a:solidFill>
    <a:ln w="25400">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l">
              <a:defRPr sz="1200" b="0" spc="0" baseline="0"/>
            </a:pPr>
            <a:r>
              <a:rPr lang="en-US" sz="1200" b="0" spc="0" baseline="0" dirty="0"/>
              <a:t>Thousands of jobs</a:t>
            </a:r>
          </a:p>
        </c:rich>
      </c:tx>
      <c:layout>
        <c:manualLayout>
          <c:xMode val="edge"/>
          <c:yMode val="edge"/>
          <c:x val="5.3271458561048951E-2"/>
          <c:y val="1.0353912939657622E-2"/>
        </c:manualLayout>
      </c:layout>
      <c:overlay val="0"/>
      <c:spPr>
        <a:noFill/>
        <a:ln>
          <a:noFill/>
        </a:ln>
        <a:effectLst/>
      </c:spPr>
    </c:title>
    <c:autoTitleDeleted val="0"/>
    <c:plotArea>
      <c:layout>
        <c:manualLayout>
          <c:layoutTarget val="inner"/>
          <c:xMode val="edge"/>
          <c:yMode val="edge"/>
          <c:x val="5.6969234578681797E-2"/>
          <c:y val="0.13045965905951168"/>
          <c:w val="0.88434562469538414"/>
          <c:h val="0.49977896642870523"/>
        </c:manualLayout>
      </c:layout>
      <c:barChart>
        <c:barDir val="col"/>
        <c:grouping val="stacked"/>
        <c:varyColors val="0"/>
        <c:ser>
          <c:idx val="0"/>
          <c:order val="0"/>
          <c:tx>
            <c:strRef>
              <c:f>Charts!$E$697</c:f>
              <c:strCache>
                <c:ptCount val="1"/>
                <c:pt idx="0">
                  <c:v>Generation</c:v>
                </c:pt>
              </c:strCache>
            </c:strRef>
          </c:tx>
          <c:spPr>
            <a:solidFill>
              <a:srgbClr val="00AEE5"/>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Pt>
            <c:idx val="0"/>
            <c:invertIfNegative val="0"/>
            <c:bubble3D val="0"/>
            <c:spPr>
              <a:solidFill>
                <a:srgbClr val="8B5DB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1-B3EC-4E5D-A5D1-AC7BDDCA5283}"/>
              </c:ext>
            </c:extLst>
          </c:dPt>
          <c:dPt>
            <c:idx val="1"/>
            <c:invertIfNegative val="0"/>
            <c:bubble3D val="0"/>
            <c:spPr>
              <a:solidFill>
                <a:srgbClr val="7654A3">
                  <a:lumMod val="40000"/>
                  <a:lumOff val="60000"/>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3-B3EC-4E5D-A5D1-AC7BDDCA5283}"/>
              </c:ext>
            </c:extLst>
          </c:dPt>
          <c:dPt>
            <c:idx val="2"/>
            <c:invertIfNegative val="0"/>
            <c:bubble3D val="0"/>
            <c:spPr>
              <a:solidFill>
                <a:srgbClr val="00AEE5">
                  <a:lumMod val="75000"/>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5-B3EC-4E5D-A5D1-AC7BDDCA5283}"/>
              </c:ext>
            </c:extLst>
          </c:dPt>
          <c:dPt>
            <c:idx val="3"/>
            <c:invertIfNegative val="0"/>
            <c:bubble3D val="0"/>
            <c:spPr>
              <a:solidFill>
                <a:srgbClr val="FFFFFF">
                  <a:lumMod val="50000"/>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7-B3EC-4E5D-A5D1-AC7BDDCA5283}"/>
              </c:ext>
            </c:extLst>
          </c:dPt>
          <c:dPt>
            <c:idx val="4"/>
            <c:invertIfNegative val="0"/>
            <c:bubble3D val="0"/>
            <c:spPr>
              <a:solidFill>
                <a:srgbClr val="AB96C9"/>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9-B3EC-4E5D-A5D1-AC7BDDCA5283}"/>
              </c:ext>
            </c:extLst>
          </c:dPt>
          <c:dPt>
            <c:idx val="5"/>
            <c:invertIfNegative val="0"/>
            <c:bubble3D val="0"/>
            <c:spPr>
              <a:solidFill>
                <a:srgbClr val="005673"/>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B-B3EC-4E5D-A5D1-AC7BDDCA5283}"/>
              </c:ext>
            </c:extLst>
          </c:dPt>
          <c:dPt>
            <c:idx val="6"/>
            <c:invertIfNegative val="0"/>
            <c:bubble3D val="0"/>
            <c:spPr>
              <a:solidFill>
                <a:srgbClr val="ED3124"/>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D-B3EC-4E5D-A5D1-AC7BDDCA5283}"/>
              </c:ext>
            </c:extLst>
          </c:dPt>
          <c:dPt>
            <c:idx val="7"/>
            <c:invertIfNegative val="0"/>
            <c:bubble3D val="0"/>
            <c:spPr>
              <a:solidFill>
                <a:srgbClr val="00AEE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F-B3EC-4E5D-A5D1-AC7BDDCA5283}"/>
              </c:ext>
            </c:extLst>
          </c:dPt>
          <c:dPt>
            <c:idx val="8"/>
            <c:invertIfNegative val="0"/>
            <c:bubble3D val="0"/>
            <c:spPr>
              <a:solidFill>
                <a:srgbClr val="7654A3"/>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1-B3EC-4E5D-A5D1-AC7BDDCA5283}"/>
              </c:ext>
            </c:extLst>
          </c:dPt>
          <c:dPt>
            <c:idx val="9"/>
            <c:invertIfNegative val="0"/>
            <c:bubble3D val="0"/>
            <c:spPr>
              <a:solidFill>
                <a:srgbClr val="75E3A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3-B3EC-4E5D-A5D1-AC7BDDCA5283}"/>
              </c:ext>
            </c:extLst>
          </c:dPt>
          <c:dPt>
            <c:idx val="10"/>
            <c:invertIfNegative val="0"/>
            <c:bubble3D val="0"/>
            <c:spPr>
              <a:solidFill>
                <a:srgbClr val="404040"/>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5-B3EC-4E5D-A5D1-AC7BDDCA5283}"/>
              </c:ext>
            </c:extLst>
          </c:dPt>
          <c:dPt>
            <c:idx val="11"/>
            <c:invertIfNegative val="0"/>
            <c:bubble3D val="0"/>
            <c:spPr>
              <a:solidFill>
                <a:srgbClr val="FFC91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7-B3EC-4E5D-A5D1-AC7BDDCA5283}"/>
              </c:ext>
            </c:extLst>
          </c:dPt>
          <c:dPt>
            <c:idx val="12"/>
            <c:invertIfNegative val="0"/>
            <c:bubble3D val="0"/>
            <c:spPr>
              <a:solidFill>
                <a:srgbClr val="FFFFFF">
                  <a:lumMod val="75000"/>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9-B3EC-4E5D-A5D1-AC7BDDCA5283}"/>
              </c:ext>
            </c:extLst>
          </c:dPt>
          <c:dPt>
            <c:idx val="13"/>
            <c:invertIfNegative val="0"/>
            <c:bubble3D val="0"/>
            <c:spPr>
              <a:solidFill>
                <a:srgbClr val="EF5B9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B-B3EC-4E5D-A5D1-AC7BDDCA5283}"/>
              </c:ext>
            </c:extLst>
          </c:dPt>
          <c:dLbls>
            <c:dLbl>
              <c:idx val="0"/>
              <c:layout>
                <c:manualLayout>
                  <c:x val="3.5384611916222945E-3"/>
                  <c:y val="-4.358974547560273E-2"/>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3EC-4E5D-A5D1-AC7BDDCA5283}"/>
                </c:ext>
              </c:extLst>
            </c:dLbl>
            <c:dLbl>
              <c:idx val="1"/>
              <c:layout>
                <c:manualLayout>
                  <c:x val="-1.1927946112511587E-3"/>
                  <c:y val="-3.4723228406588869E-2"/>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3EC-4E5D-A5D1-AC7BDDCA5283}"/>
                </c:ext>
              </c:extLst>
            </c:dLbl>
            <c:dLbl>
              <c:idx val="2"/>
              <c:layout>
                <c:manualLayout>
                  <c:x val="1.8787125708791284E-7"/>
                  <c:y val="-4.1471303458422176E-2"/>
                </c:manualLayout>
              </c:layout>
              <c:numFmt formatCode="#," sourceLinked="0"/>
              <c:spPr>
                <a:noFill/>
                <a:ln>
                  <a:noFill/>
                </a:ln>
                <a:effectLst/>
              </c:spPr>
              <c:txPr>
                <a:bodyPr rot="0" vert="horz"/>
                <a:lstStyle/>
                <a:p>
                  <a:pPr>
                    <a:defRPr b="1">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3EC-4E5D-A5D1-AC7BDDCA5283}"/>
                </c:ext>
              </c:extLst>
            </c:dLbl>
            <c:dLbl>
              <c:idx val="3"/>
              <c:layout>
                <c:manualLayout>
                  <c:x val="-8.7484371423680728E-17"/>
                  <c:y val="-4.7805055282731587E-2"/>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3EC-4E5D-A5D1-AC7BDDCA5283}"/>
                </c:ext>
              </c:extLst>
            </c:dLbl>
            <c:dLbl>
              <c:idx val="4"/>
              <c:layout>
                <c:manualLayout>
                  <c:x val="0"/>
                  <c:y val="-6.1733180254384658E-2"/>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3EC-4E5D-A5D1-AC7BDDCA5283}"/>
                </c:ext>
              </c:extLst>
            </c:dLbl>
            <c:dLbl>
              <c:idx val="5"/>
              <c:layout>
                <c:manualLayout>
                  <c:x val="-7.6811163460393172E-4"/>
                  <c:y val="-6.8498171461661247E-2"/>
                </c:manualLayout>
              </c:layout>
              <c:numFmt formatCode="#," sourceLinked="0"/>
              <c:spPr>
                <a:noFill/>
                <a:ln>
                  <a:noFill/>
                </a:ln>
                <a:effectLst/>
              </c:spPr>
              <c:txPr>
                <a:bodyPr rot="0" vert="horz"/>
                <a:lstStyle/>
                <a:p>
                  <a:pPr>
                    <a:defRPr b="1">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3EC-4E5D-A5D1-AC7BDDCA5283}"/>
                </c:ext>
              </c:extLst>
            </c:dLbl>
            <c:dLbl>
              <c:idx val="6"/>
              <c:layout>
                <c:manualLayout>
                  <c:x val="1.9359093307347889E-3"/>
                  <c:y val="2.3544727556628571E-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3EC-4E5D-A5D1-AC7BDDCA5283}"/>
                </c:ext>
              </c:extLst>
            </c:dLbl>
            <c:dLbl>
              <c:idx val="7"/>
              <c:layout>
                <c:manualLayout>
                  <c:x val="0"/>
                  <c:y val="-9.1683356047562406E-2"/>
                </c:manualLayout>
              </c:layout>
              <c:numFmt formatCode="#," sourceLinked="0"/>
              <c:spPr>
                <a:noFill/>
                <a:ln>
                  <a:noFill/>
                </a:ln>
                <a:effectLst/>
              </c:spPr>
              <c:txPr>
                <a:bodyPr rot="0" vert="horz"/>
                <a:lstStyle/>
                <a:p>
                  <a:pPr>
                    <a:defRPr b="1">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3EC-4E5D-A5D1-AC7BDDCA5283}"/>
                </c:ext>
              </c:extLst>
            </c:dLbl>
            <c:dLbl>
              <c:idx val="8"/>
              <c:layout>
                <c:manualLayout>
                  <c:x val="4.3742185711840364E-17"/>
                  <c:y val="-1.9272159121693597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B3EC-4E5D-A5D1-AC7BDDCA5283}"/>
                </c:ext>
              </c:extLst>
            </c:dLbl>
            <c:dLbl>
              <c:idx val="9"/>
              <c:layout>
                <c:manualLayout>
                  <c:x val="4.3742185711840364E-17"/>
                  <c:y val="-5.7343315336014916E-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B3EC-4E5D-A5D1-AC7BDDCA5283}"/>
                </c:ext>
              </c:extLst>
            </c:dLbl>
            <c:dLbl>
              <c:idx val="10"/>
              <c:layout>
                <c:manualLayout>
                  <c:x val="-1.1901644136519279E-4"/>
                  <c:y val="0"/>
                </c:manualLayout>
              </c:layout>
              <c:numFmt formatCode="#," sourceLinked="0"/>
              <c:spPr>
                <a:noFill/>
                <a:ln>
                  <a:noFill/>
                </a:ln>
                <a:effectLst/>
              </c:spPr>
              <c:txPr>
                <a:bodyPr rot="0" vert="horz"/>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B3EC-4E5D-A5D1-AC7BDDCA5283}"/>
                </c:ext>
              </c:extLst>
            </c:dLbl>
            <c:dLbl>
              <c:idx val="11"/>
              <c:layout>
                <c:manualLayout>
                  <c:x val="8.689274250662286E-8"/>
                  <c:y val="-0.26751278861915861"/>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B3EC-4E5D-A5D1-AC7BDDCA5283}"/>
                </c:ext>
              </c:extLst>
            </c:dLbl>
            <c:dLbl>
              <c:idx val="12"/>
              <c:layout>
                <c:manualLayout>
                  <c:x val="8.689274248639157E-8"/>
                  <c:y val="-7.7081805975436762E-3"/>
                </c:manualLayout>
              </c:layout>
              <c:numFmt formatCode="#,"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B3EC-4E5D-A5D1-AC7BDDCA5283}"/>
                </c:ext>
              </c:extLst>
            </c:dLbl>
            <c:numFmt formatCode="#,"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Charts!$B$698:$B$711</c:f>
              <c:strCache>
                <c:ptCount val="14"/>
                <c:pt idx="0">
                  <c:v>Geothermal</c:v>
                </c:pt>
                <c:pt idx="1">
                  <c:v>Other storage</c:v>
                </c:pt>
                <c:pt idx="2">
                  <c:v>Pumped hydro</c:v>
                </c:pt>
                <c:pt idx="3">
                  <c:v>Advanced Gas</c:v>
                </c:pt>
                <c:pt idx="4">
                  <c:v>Battery storage</c:v>
                </c:pt>
                <c:pt idx="5">
                  <c:v>Hydropower</c:v>
                </c:pt>
                <c:pt idx="6">
                  <c:v>Nuclear</c:v>
                </c:pt>
                <c:pt idx="7">
                  <c:v>Wind</c:v>
                </c:pt>
                <c:pt idx="8">
                  <c:v>Other Generation</c:v>
                </c:pt>
                <c:pt idx="9">
                  <c:v>Bioenergy/CHP</c:v>
                </c:pt>
                <c:pt idx="10">
                  <c:v>Coal</c:v>
                </c:pt>
                <c:pt idx="11">
                  <c:v>Solar</c:v>
                </c:pt>
                <c:pt idx="12">
                  <c:v>Natural Gas</c:v>
                </c:pt>
                <c:pt idx="13">
                  <c:v>Energy efficiency</c:v>
                </c:pt>
              </c:strCache>
            </c:strRef>
          </c:cat>
          <c:val>
            <c:numRef>
              <c:f>Charts!$E$698:$E$711</c:f>
              <c:numCache>
                <c:formatCode>_(* #,##0_);_(* \(#,##0\);_(* "-"??_);_(@_)</c:formatCode>
                <c:ptCount val="14"/>
                <c:pt idx="0">
                  <c:v>7927</c:v>
                </c:pt>
                <c:pt idx="1">
                  <c:v>18334</c:v>
                </c:pt>
                <c:pt idx="2">
                  <c:v>19884</c:v>
                </c:pt>
                <c:pt idx="3">
                  <c:v>41034</c:v>
                </c:pt>
                <c:pt idx="4">
                  <c:v>53369</c:v>
                </c:pt>
                <c:pt idx="5">
                  <c:v>66872</c:v>
                </c:pt>
                <c:pt idx="6">
                  <c:v>64743</c:v>
                </c:pt>
                <c:pt idx="7">
                  <c:v>107444</c:v>
                </c:pt>
                <c:pt idx="8">
                  <c:v>34839</c:v>
                </c:pt>
                <c:pt idx="9">
                  <c:v>39624</c:v>
                </c:pt>
                <c:pt idx="10">
                  <c:v>92843</c:v>
                </c:pt>
                <c:pt idx="11">
                  <c:v>349725</c:v>
                </c:pt>
                <c:pt idx="12">
                  <c:v>66385</c:v>
                </c:pt>
                <c:pt idx="13">
                  <c:v>0</c:v>
                </c:pt>
              </c:numCache>
            </c:numRef>
          </c:val>
          <c:extLst>
            <c:ext xmlns:c16="http://schemas.microsoft.com/office/drawing/2014/chart" uri="{C3380CC4-5D6E-409C-BE32-E72D297353CC}">
              <c16:uniqueId val="{0000001C-B3EC-4E5D-A5D1-AC7BDDCA5283}"/>
            </c:ext>
          </c:extLst>
        </c:ser>
        <c:ser>
          <c:idx val="1"/>
          <c:order val="1"/>
          <c:tx>
            <c:strRef>
              <c:f>Charts!$F$697</c:f>
              <c:strCache>
                <c:ptCount val="1"/>
                <c:pt idx="0">
                  <c:v>Fuel</c:v>
                </c:pt>
              </c:strCache>
            </c:strRef>
          </c:tx>
          <c:invertIfNegative val="0"/>
          <c:dPt>
            <c:idx val="3"/>
            <c:invertIfNegative val="0"/>
            <c:bubble3D val="0"/>
            <c:spPr>
              <a:pattFill prst="dkUpDiag">
                <a:fgClr>
                  <a:srgbClr val="ED3124"/>
                </a:fgClr>
                <a:bgClr>
                  <a:srgbClr val="FFFFFF"/>
                </a:bgClr>
              </a:pattFill>
            </c:spPr>
            <c:extLst>
              <c:ext xmlns:c16="http://schemas.microsoft.com/office/drawing/2014/chart" uri="{C3380CC4-5D6E-409C-BE32-E72D297353CC}">
                <c16:uniqueId val="{0000001E-B3EC-4E5D-A5D1-AC7BDDCA5283}"/>
              </c:ext>
            </c:extLst>
          </c:dPt>
          <c:dPt>
            <c:idx val="5"/>
            <c:invertIfNegative val="0"/>
            <c:bubble3D val="0"/>
            <c:spPr>
              <a:pattFill prst="dkUpDiag">
                <a:fgClr>
                  <a:srgbClr val="7654A3"/>
                </a:fgClr>
                <a:bgClr>
                  <a:srgbClr val="FFFFFF"/>
                </a:bgClr>
              </a:pattFill>
            </c:spPr>
            <c:extLst>
              <c:ext xmlns:c16="http://schemas.microsoft.com/office/drawing/2014/chart" uri="{C3380CC4-5D6E-409C-BE32-E72D297353CC}">
                <c16:uniqueId val="{00000020-B3EC-4E5D-A5D1-AC7BDDCA5283}"/>
              </c:ext>
            </c:extLst>
          </c:dPt>
          <c:dPt>
            <c:idx val="6"/>
            <c:invertIfNegative val="0"/>
            <c:bubble3D val="0"/>
            <c:spPr>
              <a:pattFill prst="dkUpDiag">
                <a:fgClr>
                  <a:srgbClr val="ED3124"/>
                </a:fgClr>
                <a:bgClr>
                  <a:srgbClr val="FFFFFF"/>
                </a:bgClr>
              </a:pattFill>
            </c:spPr>
            <c:extLst>
              <c:ext xmlns:c16="http://schemas.microsoft.com/office/drawing/2014/chart" uri="{C3380CC4-5D6E-409C-BE32-E72D297353CC}">
                <c16:uniqueId val="{00000022-B3EC-4E5D-A5D1-AC7BDDCA5283}"/>
              </c:ext>
            </c:extLst>
          </c:dPt>
          <c:dPt>
            <c:idx val="7"/>
            <c:invertIfNegative val="0"/>
            <c:bubble3D val="0"/>
            <c:spPr>
              <a:pattFill prst="dkUpDiag">
                <a:fgClr>
                  <a:srgbClr val="404040"/>
                </a:fgClr>
                <a:bgClr>
                  <a:srgbClr val="FFFFFF"/>
                </a:bgClr>
              </a:pattFill>
            </c:spPr>
            <c:extLst>
              <c:ext xmlns:c16="http://schemas.microsoft.com/office/drawing/2014/chart" uri="{C3380CC4-5D6E-409C-BE32-E72D297353CC}">
                <c16:uniqueId val="{00000024-B3EC-4E5D-A5D1-AC7BDDCA5283}"/>
              </c:ext>
            </c:extLst>
          </c:dPt>
          <c:dPt>
            <c:idx val="8"/>
            <c:invertIfNegative val="0"/>
            <c:bubble3D val="0"/>
            <c:spPr>
              <a:pattFill prst="dkUpDiag">
                <a:fgClr>
                  <a:srgbClr val="7654A3"/>
                </a:fgClr>
                <a:bgClr>
                  <a:srgbClr val="FFFFFF"/>
                </a:bgClr>
              </a:pattFill>
            </c:spPr>
            <c:extLst>
              <c:ext xmlns:c16="http://schemas.microsoft.com/office/drawing/2014/chart" uri="{C3380CC4-5D6E-409C-BE32-E72D297353CC}">
                <c16:uniqueId val="{00000026-B3EC-4E5D-A5D1-AC7BDDCA5283}"/>
              </c:ext>
            </c:extLst>
          </c:dPt>
          <c:dPt>
            <c:idx val="9"/>
            <c:invertIfNegative val="0"/>
            <c:bubble3D val="0"/>
            <c:spPr>
              <a:pattFill prst="ltUpDiag">
                <a:fgClr>
                  <a:srgbClr val="75E3A1"/>
                </a:fgClr>
                <a:bgClr>
                  <a:srgbClr val="FFFFFF"/>
                </a:bgClr>
              </a:pattFill>
            </c:spPr>
            <c:extLst>
              <c:ext xmlns:c16="http://schemas.microsoft.com/office/drawing/2014/chart" uri="{C3380CC4-5D6E-409C-BE32-E72D297353CC}">
                <c16:uniqueId val="{00000028-B3EC-4E5D-A5D1-AC7BDDCA5283}"/>
              </c:ext>
            </c:extLst>
          </c:dPt>
          <c:dPt>
            <c:idx val="10"/>
            <c:invertIfNegative val="0"/>
            <c:bubble3D val="0"/>
            <c:spPr>
              <a:pattFill prst="dkUpDiag">
                <a:fgClr>
                  <a:srgbClr val="404040"/>
                </a:fgClr>
                <a:bgClr>
                  <a:srgbClr val="FFFFFF"/>
                </a:bgClr>
              </a:pattFill>
            </c:spPr>
            <c:extLst>
              <c:ext xmlns:c16="http://schemas.microsoft.com/office/drawing/2014/chart" uri="{C3380CC4-5D6E-409C-BE32-E72D297353CC}">
                <c16:uniqueId val="{0000002A-B3EC-4E5D-A5D1-AC7BDDCA5283}"/>
              </c:ext>
            </c:extLst>
          </c:dPt>
          <c:dPt>
            <c:idx val="11"/>
            <c:invertIfNegative val="0"/>
            <c:bubble3D val="0"/>
            <c:spPr>
              <a:pattFill prst="dkUpDiag">
                <a:fgClr>
                  <a:srgbClr val="D2D2D2"/>
                </a:fgClr>
                <a:bgClr>
                  <a:srgbClr val="FFFFFF"/>
                </a:bgClr>
              </a:pattFill>
              <a:ln>
                <a:noFill/>
              </a:ln>
            </c:spPr>
            <c:extLst>
              <c:ext xmlns:c16="http://schemas.microsoft.com/office/drawing/2014/chart" uri="{C3380CC4-5D6E-409C-BE32-E72D297353CC}">
                <c16:uniqueId val="{0000002C-B3EC-4E5D-A5D1-AC7BDDCA5283}"/>
              </c:ext>
            </c:extLst>
          </c:dPt>
          <c:dPt>
            <c:idx val="12"/>
            <c:invertIfNegative val="0"/>
            <c:bubble3D val="0"/>
            <c:spPr>
              <a:pattFill prst="dkUpDiag">
                <a:fgClr>
                  <a:srgbClr val="FFFFFF">
                    <a:lumMod val="75000"/>
                  </a:srgbClr>
                </a:fgClr>
                <a:bgClr>
                  <a:srgbClr val="FFFFFF"/>
                </a:bgClr>
              </a:pattFill>
            </c:spPr>
            <c:extLst>
              <c:ext xmlns:c16="http://schemas.microsoft.com/office/drawing/2014/chart" uri="{C3380CC4-5D6E-409C-BE32-E72D297353CC}">
                <c16:uniqueId val="{0000002E-B3EC-4E5D-A5D1-AC7BDDCA5283}"/>
              </c:ext>
            </c:extLst>
          </c:dPt>
          <c:dPt>
            <c:idx val="13"/>
            <c:invertIfNegative val="0"/>
            <c:bubble3D val="0"/>
            <c:spPr>
              <a:solidFill>
                <a:srgbClr val="EF5B9D"/>
              </a:solidFill>
            </c:spPr>
            <c:extLst>
              <c:ext xmlns:c16="http://schemas.microsoft.com/office/drawing/2014/chart" uri="{C3380CC4-5D6E-409C-BE32-E72D297353CC}">
                <c16:uniqueId val="{00000030-B3EC-4E5D-A5D1-AC7BDDCA5283}"/>
              </c:ext>
            </c:extLst>
          </c:dPt>
          <c:dLbls>
            <c:dLbl>
              <c:idx val="3"/>
              <c:layout>
                <c:manualLayout>
                  <c:x val="1.9285638055628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3EC-4E5D-A5D1-AC7BDDCA5283}"/>
                </c:ext>
              </c:extLst>
            </c:dLbl>
            <c:dLbl>
              <c:idx val="6"/>
              <c:layout>
                <c:manualLayout>
                  <c:x val="0"/>
                  <c:y val="-1.380260219503052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B3EC-4E5D-A5D1-AC7BDDCA5283}"/>
                </c:ext>
              </c:extLst>
            </c:dLbl>
            <c:dLbl>
              <c:idx val="8"/>
              <c:layout>
                <c:manualLayout>
                  <c:x val="0"/>
                  <c:y val="9.1194039169978421E-3"/>
                </c:manualLayout>
              </c:layout>
              <c:numFmt formatCode="#," sourceLinked="0"/>
              <c:spPr>
                <a:noFill/>
                <a:ln>
                  <a:noFill/>
                </a:ln>
                <a:effectLst/>
              </c:spPr>
              <c:txPr>
                <a:bodyPr wrap="square" lIns="38100" tIns="19050" rIns="38100" bIns="19050" anchor="ctr">
                  <a:spAutoFit/>
                </a:bodyPr>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6-B3EC-4E5D-A5D1-AC7BDDCA5283}"/>
                </c:ext>
              </c:extLst>
            </c:dLbl>
            <c:dLbl>
              <c:idx val="10"/>
              <c:layout>
                <c:manualLayout>
                  <c:x val="-1.1929824825082029E-3"/>
                  <c:y val="-1.7148323547705208E-2"/>
                </c:manualLayout>
              </c:layout>
              <c:numFmt formatCode="#," sourceLinked="0"/>
              <c:spPr>
                <a:noFill/>
                <a:ln>
                  <a:noFill/>
                </a:ln>
                <a:effectLst/>
              </c:spPr>
              <c:txPr>
                <a:bodyPr wrap="square" lIns="38100" tIns="19050" rIns="38100" bIns="19050" anchor="ctr">
                  <a:spAutoFit/>
                </a:bodyPr>
                <a:lstStyle/>
                <a:p>
                  <a:pPr>
                    <a:defRPr b="1" i="0"/>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A-B3EC-4E5D-A5D1-AC7BDDCA5283}"/>
                </c:ext>
              </c:extLst>
            </c:dLbl>
            <c:numFmt formatCode="#,"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Charts!$B$698:$B$711</c:f>
              <c:strCache>
                <c:ptCount val="14"/>
                <c:pt idx="0">
                  <c:v>Geothermal</c:v>
                </c:pt>
                <c:pt idx="1">
                  <c:v>Other storage</c:v>
                </c:pt>
                <c:pt idx="2">
                  <c:v>Pumped hydro</c:v>
                </c:pt>
                <c:pt idx="3">
                  <c:v>Advanced Gas</c:v>
                </c:pt>
                <c:pt idx="4">
                  <c:v>Battery storage</c:v>
                </c:pt>
                <c:pt idx="5">
                  <c:v>Hydropower</c:v>
                </c:pt>
                <c:pt idx="6">
                  <c:v>Nuclear</c:v>
                </c:pt>
                <c:pt idx="7">
                  <c:v>Wind</c:v>
                </c:pt>
                <c:pt idx="8">
                  <c:v>Other Generation</c:v>
                </c:pt>
                <c:pt idx="9">
                  <c:v>Bioenergy/CHP</c:v>
                </c:pt>
                <c:pt idx="10">
                  <c:v>Coal</c:v>
                </c:pt>
                <c:pt idx="11">
                  <c:v>Solar</c:v>
                </c:pt>
                <c:pt idx="12">
                  <c:v>Natural Gas</c:v>
                </c:pt>
                <c:pt idx="13">
                  <c:v>Energy efficiency</c:v>
                </c:pt>
              </c:strCache>
            </c:strRef>
          </c:cat>
          <c:val>
            <c:numRef>
              <c:f>Charts!$F$698:$F$711</c:f>
              <c:numCache>
                <c:formatCode>_(* #,##0_);_(* \(#,##0\);_(* "-"??_);_(@_)</c:formatCode>
                <c:ptCount val="14"/>
                <c:pt idx="0">
                  <c:v>0</c:v>
                </c:pt>
                <c:pt idx="1">
                  <c:v>0</c:v>
                </c:pt>
                <c:pt idx="2">
                  <c:v>0</c:v>
                </c:pt>
                <c:pt idx="3">
                  <c:v>0</c:v>
                </c:pt>
                <c:pt idx="4">
                  <c:v>0</c:v>
                </c:pt>
                <c:pt idx="5">
                  <c:v>0</c:v>
                </c:pt>
                <c:pt idx="6">
                  <c:v>8962</c:v>
                </c:pt>
                <c:pt idx="7">
                  <c:v>0</c:v>
                </c:pt>
                <c:pt idx="8">
                  <c:v>64968</c:v>
                </c:pt>
                <c:pt idx="9">
                  <c:v>104446</c:v>
                </c:pt>
                <c:pt idx="10">
                  <c:v>74180</c:v>
                </c:pt>
                <c:pt idx="11">
                  <c:v>0</c:v>
                </c:pt>
                <c:pt idx="12">
                  <c:v>312364</c:v>
                </c:pt>
                <c:pt idx="13">
                  <c:v>2207843</c:v>
                </c:pt>
              </c:numCache>
            </c:numRef>
          </c:val>
          <c:extLst>
            <c:ext xmlns:c16="http://schemas.microsoft.com/office/drawing/2014/chart" uri="{C3380CC4-5D6E-409C-BE32-E72D297353CC}">
              <c16:uniqueId val="{00000031-B3EC-4E5D-A5D1-AC7BDDCA5283}"/>
            </c:ext>
          </c:extLst>
        </c:ser>
        <c:dLbls>
          <c:showLegendKey val="0"/>
          <c:showVal val="0"/>
          <c:showCatName val="0"/>
          <c:showSerName val="0"/>
          <c:showPercent val="0"/>
          <c:showBubbleSize val="0"/>
        </c:dLbls>
        <c:gapWidth val="20"/>
        <c:overlap val="100"/>
        <c:axId val="983295552"/>
        <c:axId val="983295944"/>
      </c:barChart>
      <c:catAx>
        <c:axId val="983295552"/>
        <c:scaling>
          <c:orientation val="maxMin"/>
        </c:scaling>
        <c:delete val="0"/>
        <c:axPos val="b"/>
        <c:numFmt formatCode="General" sourceLinked="1"/>
        <c:majorTickMark val="none"/>
        <c:minorTickMark val="none"/>
        <c:tickLblPos val="nextTo"/>
        <c:spPr>
          <a:noFill/>
          <a:ln w="3175" cap="flat" cmpd="sng" algn="ctr">
            <a:solidFill>
              <a:srgbClr val="B3B3B3"/>
            </a:solidFill>
            <a:prstDash val="solid"/>
            <a:round/>
            <a:headEnd type="none" w="med" len="med"/>
            <a:tailEnd type="none" w="med" len="med"/>
          </a:ln>
          <a:effectLst/>
        </c:spPr>
        <c:txPr>
          <a:bodyPr rot="-5400000" vert="horz"/>
          <a:lstStyle/>
          <a:p>
            <a:pPr>
              <a:defRPr sz="1140" baseline="0"/>
            </a:pPr>
            <a:endParaRPr lang="en-US"/>
          </a:p>
        </c:txPr>
        <c:crossAx val="983295944"/>
        <c:crosses val="autoZero"/>
        <c:auto val="1"/>
        <c:lblAlgn val="ctr"/>
        <c:lblOffset val="100"/>
        <c:noMultiLvlLbl val="0"/>
      </c:catAx>
      <c:valAx>
        <c:axId val="983295944"/>
        <c:scaling>
          <c:orientation val="minMax"/>
          <c:max val="400000"/>
        </c:scaling>
        <c:delete val="1"/>
        <c:axPos val="r"/>
        <c:majorGridlines>
          <c:spPr>
            <a:ln>
              <a:noFill/>
            </a:ln>
          </c:spPr>
        </c:majorGridlines>
        <c:numFmt formatCode="#,##0" sourceLinked="0"/>
        <c:majorTickMark val="out"/>
        <c:minorTickMark val="none"/>
        <c:tickLblPos val="nextTo"/>
        <c:crossAx val="983295552"/>
        <c:crosses val="autoZero"/>
        <c:crossBetween val="between"/>
      </c:valAx>
      <c:spPr>
        <a:noFill/>
        <a:ln>
          <a:noFill/>
        </a:ln>
        <a:effectLst/>
      </c:spPr>
    </c:plotArea>
    <c:plotVisOnly val="1"/>
    <c:dispBlanksAs val="gap"/>
    <c:showDLblsOverMax val="0"/>
  </c:chart>
  <c:spPr>
    <a:noFill/>
    <a:ln w="25400">
      <a:noFill/>
    </a:ln>
    <a:effectLst/>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80963318398551E-2"/>
          <c:y val="0"/>
          <c:w val="0.92030801355499225"/>
          <c:h val="0.71160523997866099"/>
        </c:manualLayout>
      </c:layout>
      <c:barChart>
        <c:barDir val="bar"/>
        <c:grouping val="stacked"/>
        <c:varyColors val="0"/>
        <c:ser>
          <c:idx val="0"/>
          <c:order val="0"/>
          <c:tx>
            <c:strRef>
              <c:f>Charts!$B$803</c:f>
              <c:strCache>
                <c:ptCount val="1"/>
                <c:pt idx="0">
                  <c:v>Energy efficiency</c:v>
                </c:pt>
              </c:strCache>
            </c:strRef>
          </c:tx>
          <c:spPr>
            <a:solidFill>
              <a:srgbClr val="BD52A3"/>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Pt>
            <c:idx val="0"/>
            <c:invertIfNegative val="0"/>
            <c:bubble3D val="0"/>
            <c:spPr>
              <a:solidFill>
                <a:srgbClr val="EF5B9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1-270D-4156-9989-44097F22D875}"/>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Charts!$C$803</c:f>
              <c:numCache>
                <c:formatCode>_(* #,##0_);_(* \(#,##0\);_(* "-"??_);_(@_)</c:formatCode>
                <c:ptCount val="1"/>
                <c:pt idx="0">
                  <c:v>2207843</c:v>
                </c:pt>
              </c:numCache>
            </c:numRef>
          </c:val>
          <c:extLst>
            <c:ext xmlns:c16="http://schemas.microsoft.com/office/drawing/2014/chart" uri="{C3380CC4-5D6E-409C-BE32-E72D297353CC}">
              <c16:uniqueId val="{00000002-270D-4156-9989-44097F22D875}"/>
            </c:ext>
          </c:extLst>
        </c:ser>
        <c:ser>
          <c:idx val="1"/>
          <c:order val="1"/>
          <c:tx>
            <c:strRef>
              <c:f>Charts!$B$804</c:f>
              <c:strCache>
                <c:ptCount val="1"/>
                <c:pt idx="0">
                  <c:v>Solar</c:v>
                </c:pt>
              </c:strCache>
            </c:strRef>
          </c:tx>
          <c:spPr>
            <a:solidFill>
              <a:srgbClr val="FFC91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Charts!$C$804</c:f>
              <c:numCache>
                <c:formatCode>_(* #,##0_);_(* \(#,##0\);_(* "-"??_);_(@_)</c:formatCode>
                <c:ptCount val="1"/>
                <c:pt idx="0">
                  <c:v>349725</c:v>
                </c:pt>
              </c:numCache>
            </c:numRef>
          </c:val>
          <c:extLst>
            <c:ext xmlns:c16="http://schemas.microsoft.com/office/drawing/2014/chart" uri="{C3380CC4-5D6E-409C-BE32-E72D297353CC}">
              <c16:uniqueId val="{00000003-270D-4156-9989-44097F22D875}"/>
            </c:ext>
          </c:extLst>
        </c:ser>
        <c:ser>
          <c:idx val="2"/>
          <c:order val="2"/>
          <c:tx>
            <c:strRef>
              <c:f>Charts!$B$805</c:f>
              <c:strCache>
                <c:ptCount val="1"/>
                <c:pt idx="0">
                  <c:v>Natural Gas</c:v>
                </c:pt>
              </c:strCache>
            </c:strRef>
          </c:tx>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Lbls>
            <c:dLbl>
              <c:idx val="0"/>
              <c:layout>
                <c:manualLayout>
                  <c:x val="-1.2878485531335306E-3"/>
                  <c:y val="0"/>
                </c:manualLayout>
              </c:layout>
              <c:showLegendKey val="0"/>
              <c:showVal val="0"/>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04-270D-4156-9989-44097F22D87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Charts!$C$805</c:f>
              <c:numCache>
                <c:formatCode>_(* #,##0_);_(* \(#,##0\);_(* "-"??_);_(@_)</c:formatCode>
                <c:ptCount val="1"/>
                <c:pt idx="0">
                  <c:v>378749</c:v>
                </c:pt>
              </c:numCache>
            </c:numRef>
          </c:val>
          <c:extLst>
            <c:ext xmlns:c16="http://schemas.microsoft.com/office/drawing/2014/chart" uri="{C3380CC4-5D6E-409C-BE32-E72D297353CC}">
              <c16:uniqueId val="{00000005-270D-4156-9989-44097F22D875}"/>
            </c:ext>
          </c:extLst>
        </c:ser>
        <c:ser>
          <c:idx val="4"/>
          <c:order val="3"/>
          <c:tx>
            <c:strRef>
              <c:f>Charts!$B$807</c:f>
              <c:strCache>
                <c:ptCount val="1"/>
                <c:pt idx="0">
                  <c:v>Bioenergy/CHP</c:v>
                </c:pt>
              </c:strCache>
            </c:strRef>
          </c:tx>
          <c:spPr>
            <a:solidFill>
              <a:srgbClr val="75E3A1"/>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val>
            <c:numRef>
              <c:f>Charts!$C$807</c:f>
              <c:numCache>
                <c:formatCode>_(* #,##0_);_(* \(#,##0\);_(* "-"??_);_(@_)</c:formatCode>
                <c:ptCount val="1"/>
                <c:pt idx="0">
                  <c:v>144070</c:v>
                </c:pt>
              </c:numCache>
            </c:numRef>
          </c:val>
          <c:extLst>
            <c:ext xmlns:c16="http://schemas.microsoft.com/office/drawing/2014/chart" uri="{C3380CC4-5D6E-409C-BE32-E72D297353CC}">
              <c16:uniqueId val="{00000006-270D-4156-9989-44097F22D875}"/>
            </c:ext>
          </c:extLst>
        </c:ser>
        <c:ser>
          <c:idx val="6"/>
          <c:order val="4"/>
          <c:tx>
            <c:strRef>
              <c:f>Charts!$B$809</c:f>
              <c:strCache>
                <c:ptCount val="1"/>
                <c:pt idx="0">
                  <c:v>Wind</c:v>
                </c:pt>
              </c:strCache>
            </c:strRef>
          </c:tx>
          <c:spPr>
            <a:solidFill>
              <a:schemeClr val="accent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val>
            <c:numRef>
              <c:f>Charts!$C$809</c:f>
              <c:numCache>
                <c:formatCode>_(* #,##0_);_(* \(#,##0\);_(* "-"??_);_(@_)</c:formatCode>
                <c:ptCount val="1"/>
                <c:pt idx="0">
                  <c:v>107444</c:v>
                </c:pt>
              </c:numCache>
            </c:numRef>
          </c:val>
          <c:extLst>
            <c:ext xmlns:c16="http://schemas.microsoft.com/office/drawing/2014/chart" uri="{C3380CC4-5D6E-409C-BE32-E72D297353CC}">
              <c16:uniqueId val="{00000007-270D-4156-9989-44097F22D875}"/>
            </c:ext>
          </c:extLst>
        </c:ser>
        <c:ser>
          <c:idx val="8"/>
          <c:order val="5"/>
          <c:tx>
            <c:strRef>
              <c:f>Charts!$B$811</c:f>
              <c:strCache>
                <c:ptCount val="1"/>
                <c:pt idx="0">
                  <c:v>Hydroelectric</c:v>
                </c:pt>
              </c:strCache>
            </c:strRef>
          </c:tx>
          <c:spPr>
            <a:solidFill>
              <a:srgbClr val="005673"/>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val>
            <c:numRef>
              <c:f>Charts!$C$811</c:f>
              <c:numCache>
                <c:formatCode>_(* #,##0_);_(* \(#,##0\);_(* "-"??_);_(@_)</c:formatCode>
                <c:ptCount val="1"/>
                <c:pt idx="0">
                  <c:v>66872</c:v>
                </c:pt>
              </c:numCache>
            </c:numRef>
          </c:val>
          <c:extLst>
            <c:ext xmlns:c16="http://schemas.microsoft.com/office/drawing/2014/chart" uri="{C3380CC4-5D6E-409C-BE32-E72D297353CC}">
              <c16:uniqueId val="{00000008-270D-4156-9989-44097F22D875}"/>
            </c:ext>
          </c:extLst>
        </c:ser>
        <c:ser>
          <c:idx val="9"/>
          <c:order val="6"/>
          <c:tx>
            <c:strRef>
              <c:f>Charts!$B$812</c:f>
              <c:strCache>
                <c:ptCount val="1"/>
                <c:pt idx="0">
                  <c:v>Battery storage</c:v>
                </c:pt>
              </c:strCache>
            </c:strRef>
          </c:tx>
          <c:spPr>
            <a:solidFill>
              <a:srgbClr val="AB96C9"/>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val>
            <c:numRef>
              <c:f>Charts!$C$812</c:f>
              <c:numCache>
                <c:formatCode>_(* #,##0_);_(* \(#,##0\);_(* "-"??_);_(@_)</c:formatCode>
                <c:ptCount val="1"/>
                <c:pt idx="0">
                  <c:v>53369</c:v>
                </c:pt>
              </c:numCache>
            </c:numRef>
          </c:val>
          <c:extLst>
            <c:ext xmlns:c16="http://schemas.microsoft.com/office/drawing/2014/chart" uri="{C3380CC4-5D6E-409C-BE32-E72D297353CC}">
              <c16:uniqueId val="{00000009-270D-4156-9989-44097F22D875}"/>
            </c:ext>
          </c:extLst>
        </c:ser>
        <c:ser>
          <c:idx val="10"/>
          <c:order val="7"/>
          <c:tx>
            <c:strRef>
              <c:f>Charts!$B$813</c:f>
              <c:strCache>
                <c:ptCount val="1"/>
                <c:pt idx="0">
                  <c:v>Advanced Gas</c:v>
                </c:pt>
              </c:strCache>
            </c:strRef>
          </c:tx>
          <c:spPr>
            <a:solidFill>
              <a:srgbClr val="7F7F7F"/>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val>
            <c:numRef>
              <c:f>Charts!$C$813</c:f>
              <c:numCache>
                <c:formatCode>_(* #,##0_);_(* \(#,##0\);_(* "-"??_);_(@_)</c:formatCode>
                <c:ptCount val="1"/>
                <c:pt idx="0">
                  <c:v>41034</c:v>
                </c:pt>
              </c:numCache>
            </c:numRef>
          </c:val>
          <c:extLst>
            <c:ext xmlns:c16="http://schemas.microsoft.com/office/drawing/2014/chart" uri="{C3380CC4-5D6E-409C-BE32-E72D297353CC}">
              <c16:uniqueId val="{0000000A-270D-4156-9989-44097F22D875}"/>
            </c:ext>
          </c:extLst>
        </c:ser>
        <c:ser>
          <c:idx val="11"/>
          <c:order val="8"/>
          <c:tx>
            <c:strRef>
              <c:f>Charts!$B$814</c:f>
              <c:strCache>
                <c:ptCount val="1"/>
                <c:pt idx="0">
                  <c:v>Pumped hydro</c:v>
                </c:pt>
              </c:strCache>
            </c:strRef>
          </c:tx>
          <c:spPr>
            <a:solidFill>
              <a:srgbClr val="0070C0"/>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val>
            <c:numRef>
              <c:f>Charts!$C$814</c:f>
              <c:numCache>
                <c:formatCode>_(* #,##0_);_(* \(#,##0\);_(* "-"??_);_(@_)</c:formatCode>
                <c:ptCount val="1"/>
                <c:pt idx="0">
                  <c:v>19884</c:v>
                </c:pt>
              </c:numCache>
            </c:numRef>
          </c:val>
          <c:extLst>
            <c:ext xmlns:c16="http://schemas.microsoft.com/office/drawing/2014/chart" uri="{C3380CC4-5D6E-409C-BE32-E72D297353CC}">
              <c16:uniqueId val="{0000000B-270D-4156-9989-44097F22D875}"/>
            </c:ext>
          </c:extLst>
        </c:ser>
        <c:ser>
          <c:idx val="12"/>
          <c:order val="9"/>
          <c:tx>
            <c:strRef>
              <c:f>Charts!$B$815</c:f>
              <c:strCache>
                <c:ptCount val="1"/>
                <c:pt idx="0">
                  <c:v>Other storage</c:v>
                </c:pt>
              </c:strCache>
            </c:strRef>
          </c:tx>
          <c:spPr>
            <a:solidFill>
              <a:srgbClr val="C8BADB"/>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val>
            <c:numRef>
              <c:f>Charts!$C$815</c:f>
              <c:numCache>
                <c:formatCode>_(* #,##0_);_(* \(#,##0\);_(* "-"??_);_(@_)</c:formatCode>
                <c:ptCount val="1"/>
                <c:pt idx="0">
                  <c:v>18334</c:v>
                </c:pt>
              </c:numCache>
            </c:numRef>
          </c:val>
          <c:extLst>
            <c:ext xmlns:c16="http://schemas.microsoft.com/office/drawing/2014/chart" uri="{C3380CC4-5D6E-409C-BE32-E72D297353CC}">
              <c16:uniqueId val="{0000000C-270D-4156-9989-44097F22D875}"/>
            </c:ext>
          </c:extLst>
        </c:ser>
        <c:ser>
          <c:idx val="13"/>
          <c:order val="10"/>
          <c:tx>
            <c:strRef>
              <c:f>Charts!$B$816</c:f>
              <c:strCache>
                <c:ptCount val="1"/>
                <c:pt idx="0">
                  <c:v>Geothermal</c:v>
                </c:pt>
              </c:strCache>
            </c:strRef>
          </c:tx>
          <c:spPr>
            <a:solidFill>
              <a:schemeClr val="accent2"/>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val>
            <c:numRef>
              <c:f>Charts!$C$816</c:f>
              <c:numCache>
                <c:formatCode>_(* #,##0_);_(* \(#,##0\);_(* "-"??_);_(@_)</c:formatCode>
                <c:ptCount val="1"/>
                <c:pt idx="0">
                  <c:v>7927</c:v>
                </c:pt>
              </c:numCache>
            </c:numRef>
          </c:val>
          <c:extLst>
            <c:ext xmlns:c16="http://schemas.microsoft.com/office/drawing/2014/chart" uri="{C3380CC4-5D6E-409C-BE32-E72D297353CC}">
              <c16:uniqueId val="{0000000D-270D-4156-9989-44097F22D875}"/>
            </c:ext>
          </c:extLst>
        </c:ser>
        <c:dLbls>
          <c:showLegendKey val="0"/>
          <c:showVal val="0"/>
          <c:showCatName val="0"/>
          <c:showSerName val="0"/>
          <c:showPercent val="0"/>
          <c:showBubbleSize val="0"/>
        </c:dLbls>
        <c:gapWidth val="50"/>
        <c:overlap val="100"/>
        <c:axId val="983296728"/>
        <c:axId val="983297120"/>
      </c:barChart>
      <c:catAx>
        <c:axId val="983296728"/>
        <c:scaling>
          <c:orientation val="minMax"/>
        </c:scaling>
        <c:delete val="1"/>
        <c:axPos val="l"/>
        <c:numFmt formatCode="General" sourceLinked="1"/>
        <c:majorTickMark val="out"/>
        <c:minorTickMark val="none"/>
        <c:tickLblPos val="nextTo"/>
        <c:crossAx val="983297120"/>
        <c:crosses val="autoZero"/>
        <c:auto val="1"/>
        <c:lblAlgn val="ctr"/>
        <c:lblOffset val="100"/>
        <c:noMultiLvlLbl val="0"/>
      </c:catAx>
      <c:valAx>
        <c:axId val="983297120"/>
        <c:scaling>
          <c:orientation val="minMax"/>
          <c:max val="3500000"/>
        </c:scaling>
        <c:delete val="0"/>
        <c:axPos val="b"/>
        <c:majorGridlines>
          <c:spPr>
            <a:ln w="3175" cap="flat" cmpd="sng" algn="ctr">
              <a:solidFill>
                <a:srgbClr val="C0C0C0"/>
              </a:solidFill>
              <a:prstDash val="sysDash"/>
              <a:round/>
              <a:headEnd type="none" w="med" len="med"/>
              <a:tailEnd type="none" w="med" len="med"/>
            </a:ln>
            <a:effectLst/>
          </c:spPr>
        </c:majorGridlines>
        <c:numFmt formatCode="0.0,,&quot;m&quot;"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83296728"/>
        <c:crosses val="autoZero"/>
        <c:crossBetween val="between"/>
      </c:valAx>
      <c:spPr>
        <a:noFill/>
        <a:ln>
          <a:noFill/>
        </a:ln>
        <a:effectLst/>
      </c:spPr>
    </c:plotArea>
    <c:plotVisOnly val="1"/>
    <c:dispBlanksAs val="gap"/>
    <c:showDLblsOverMax val="0"/>
  </c:chart>
  <c:spPr>
    <a:no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a:defRPr sz="1200" b="0" spc="0" baseline="0"/>
            </a:pPr>
            <a:r>
              <a:rPr lang="en-US" sz="1200" b="0" spc="0" baseline="0" dirty="0"/>
              <a:t>Thousands of jobs</a:t>
            </a:r>
          </a:p>
        </c:rich>
      </c:tx>
      <c:layout>
        <c:manualLayout>
          <c:xMode val="edge"/>
          <c:yMode val="edge"/>
          <c:x val="1.4379742055406631E-3"/>
          <c:y val="3.1430387800122257E-2"/>
        </c:manualLayout>
      </c:layout>
      <c:overlay val="0"/>
      <c:spPr>
        <a:noFill/>
        <a:ln>
          <a:noFill/>
        </a:ln>
        <a:effectLst/>
      </c:spPr>
    </c:title>
    <c:autoTitleDeleted val="0"/>
    <c:plotArea>
      <c:layout>
        <c:manualLayout>
          <c:layoutTarget val="inner"/>
          <c:xMode val="edge"/>
          <c:yMode val="edge"/>
          <c:x val="0.25316565375852085"/>
          <c:y val="0.10044650668666416"/>
          <c:w val="0.74419002437529536"/>
          <c:h val="0.87457036620422446"/>
        </c:manualLayout>
      </c:layout>
      <c:barChart>
        <c:barDir val="bar"/>
        <c:grouping val="clustered"/>
        <c:varyColors val="0"/>
        <c:ser>
          <c:idx val="0"/>
          <c:order val="0"/>
          <c:tx>
            <c:strRef>
              <c:f>'[BCSE 2019 - Birds Eye - v7 updated monthly energy.xlsm]Charts'!$C$784</c:f>
              <c:strCache>
                <c:ptCount val="1"/>
                <c:pt idx="0">
                  <c:v>2016</c:v>
                </c:pt>
              </c:strCache>
            </c:strRef>
          </c:tx>
          <c:spPr>
            <a:solidFill>
              <a:srgbClr val="00AEE5"/>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dPt>
            <c:idx val="0"/>
            <c:invertIfNegative val="0"/>
            <c:bubble3D val="0"/>
            <c:spPr>
              <a:solidFill>
                <a:srgbClr val="8A5DB5">
                  <a:alpha val="69804"/>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1-3A29-4DEC-A36B-EF191BB11783}"/>
              </c:ext>
            </c:extLst>
          </c:dPt>
          <c:dPt>
            <c:idx val="1"/>
            <c:invertIfNegative val="0"/>
            <c:bubble3D val="0"/>
            <c:spPr>
              <a:solidFill>
                <a:srgbClr val="75E3A1">
                  <a:alpha val="69804"/>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3-3A29-4DEC-A36B-EF191BB11783}"/>
              </c:ext>
            </c:extLst>
          </c:dPt>
          <c:dPt>
            <c:idx val="2"/>
            <c:invertIfNegative val="0"/>
            <c:bubble3D val="0"/>
            <c:spPr>
              <a:solidFill>
                <a:srgbClr val="EF5B9D">
                  <a:alpha val="69804"/>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5-3A29-4DEC-A36B-EF191BB11783}"/>
              </c:ext>
            </c:extLst>
          </c:dPt>
          <c:dPt>
            <c:idx val="3"/>
            <c:invertIfNegative val="0"/>
            <c:bubble3D val="0"/>
            <c:spPr>
              <a:solidFill>
                <a:srgbClr val="B3B3B3">
                  <a:alpha val="69804"/>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7-3A29-4DEC-A36B-EF191BB11783}"/>
              </c:ext>
            </c:extLst>
          </c:dPt>
          <c:dPt>
            <c:idx val="4"/>
            <c:invertIfNegative val="0"/>
            <c:bubble3D val="0"/>
            <c:spPr>
              <a:solidFill>
                <a:srgbClr val="005673">
                  <a:alpha val="69804"/>
                </a:srgbClr>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09-3A29-4DEC-A36B-EF191BB11783}"/>
              </c:ext>
            </c:extLst>
          </c:dPt>
          <c:dPt>
            <c:idx val="5"/>
            <c:invertIfNegative val="0"/>
            <c:bubble3D val="0"/>
            <c:spPr>
              <a:solidFill>
                <a:srgbClr val="EE3124">
                  <a:alpha val="69804"/>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B-3A29-4DEC-A36B-EF191BB11783}"/>
              </c:ext>
            </c:extLst>
          </c:dPt>
          <c:dPt>
            <c:idx val="6"/>
            <c:invertIfNegative val="0"/>
            <c:bubble3D val="0"/>
            <c:spPr>
              <a:solidFill>
                <a:srgbClr val="0D9DDB">
                  <a:alpha val="69804"/>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D-3A29-4DEC-A36B-EF191BB11783}"/>
              </c:ext>
            </c:extLst>
          </c:dPt>
          <c:dPt>
            <c:idx val="7"/>
            <c:invertIfNegative val="0"/>
            <c:bubble3D val="0"/>
            <c:spPr>
              <a:solidFill>
                <a:srgbClr val="FFC91D">
                  <a:alpha val="70000"/>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F-3A29-4DEC-A36B-EF191BB11783}"/>
              </c:ext>
            </c:extLst>
          </c:dPt>
          <c:dPt>
            <c:idx val="8"/>
            <c:invertIfNegative val="0"/>
            <c:bubble3D val="0"/>
            <c:spPr>
              <a:solidFill>
                <a:srgbClr val="414141">
                  <a:alpha val="69804"/>
                </a:srgbClr>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1-3A29-4DEC-A36B-EF191BB11783}"/>
              </c:ext>
            </c:extLst>
          </c:dPt>
          <c:dPt>
            <c:idx val="9"/>
            <c:invertIfNegative val="0"/>
            <c:bubble3D val="0"/>
            <c:spPr>
              <a:solidFill>
                <a:srgbClr val="D2D2D2"/>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3-3A29-4DEC-A36B-EF191BB11783}"/>
              </c:ext>
            </c:extLst>
          </c:dPt>
          <c:dPt>
            <c:idx val="10"/>
            <c:invertIfNegative val="0"/>
            <c:bubble3D val="0"/>
            <c:spPr>
              <a:solidFill>
                <a:srgbClr val="238058"/>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extLst>
              <c:ext xmlns:c16="http://schemas.microsoft.com/office/drawing/2014/chart" uri="{C3380CC4-5D6E-409C-BE32-E72D297353CC}">
                <c16:uniqueId val="{00000015-3A29-4DEC-A36B-EF191BB11783}"/>
              </c:ext>
            </c:extLst>
          </c:dPt>
          <c:dLbls>
            <c:dLbl>
              <c:idx val="0"/>
              <c:layout>
                <c:manualLayout>
                  <c:x val="-9.4264596937815772E-3"/>
                  <c:y val="4.3422707751158479E-3"/>
                </c:manualLayout>
              </c:layout>
              <c:tx>
                <c:rich>
                  <a:bodyPr/>
                  <a:lstStyle/>
                  <a:p>
                    <a:fld id="{F35B50F3-02A3-4B29-B7CF-FE2E572C42AB}" type="CELLRANGE">
                      <a:rPr lang="en-US" dirty="0"/>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3A29-4DEC-A36B-EF191BB11783}"/>
                </c:ext>
              </c:extLst>
            </c:dLbl>
            <c:dLbl>
              <c:idx val="1"/>
              <c:layout/>
              <c:tx>
                <c:rich>
                  <a:bodyPr/>
                  <a:lstStyle/>
                  <a:p>
                    <a:fld id="{FF393EEF-AB94-41FA-934D-C84B1BB75C8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3A29-4DEC-A36B-EF191BB11783}"/>
                </c:ext>
              </c:extLst>
            </c:dLbl>
            <c:dLbl>
              <c:idx val="2"/>
              <c:layout/>
              <c:tx>
                <c:rich>
                  <a:bodyPr/>
                  <a:lstStyle/>
                  <a:p>
                    <a:fld id="{D9899D05-8C44-469D-A467-8EF84536A3E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3A29-4DEC-A36B-EF191BB11783}"/>
                </c:ext>
              </c:extLst>
            </c:dLbl>
            <c:dLbl>
              <c:idx val="3"/>
              <c:layout/>
              <c:tx>
                <c:rich>
                  <a:bodyPr/>
                  <a:lstStyle/>
                  <a:p>
                    <a:fld id="{50D7093B-8865-421B-BD4C-32D9FA7709F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3A29-4DEC-A36B-EF191BB11783}"/>
                </c:ext>
              </c:extLst>
            </c:dLbl>
            <c:dLbl>
              <c:idx val="4"/>
              <c:layout/>
              <c:tx>
                <c:rich>
                  <a:bodyPr rot="0" vert="horz"/>
                  <a:lstStyle/>
                  <a:p>
                    <a:pPr>
                      <a:defRPr sz="1100" baseline="0">
                        <a:solidFill>
                          <a:schemeClr val="bg1"/>
                        </a:solidFill>
                      </a:defRPr>
                    </a:pPr>
                    <a:fld id="{E4F26D91-652F-496D-9A37-4B284AA5DA8F}" type="CELLRANGE">
                      <a:rPr lang="en-US"/>
                      <a:pPr>
                        <a:defRPr sz="1100" baseline="0">
                          <a:solidFill>
                            <a:schemeClr val="bg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3A29-4DEC-A36B-EF191BB11783}"/>
                </c:ext>
              </c:extLst>
            </c:dLbl>
            <c:dLbl>
              <c:idx val="5"/>
              <c:layout/>
              <c:tx>
                <c:rich>
                  <a:bodyPr/>
                  <a:lstStyle/>
                  <a:p>
                    <a:fld id="{5BAC3985-595A-428A-AF4A-FF22A987C45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3A29-4DEC-A36B-EF191BB11783}"/>
                </c:ext>
              </c:extLst>
            </c:dLbl>
            <c:dLbl>
              <c:idx val="6"/>
              <c:layout/>
              <c:tx>
                <c:rich>
                  <a:bodyPr/>
                  <a:lstStyle/>
                  <a:p>
                    <a:fld id="{5D7F41D3-2843-4F32-B70A-9607D5C75F7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3A29-4DEC-A36B-EF191BB11783}"/>
                </c:ext>
              </c:extLst>
            </c:dLbl>
            <c:dLbl>
              <c:idx val="7"/>
              <c:layout/>
              <c:tx>
                <c:rich>
                  <a:bodyPr rot="0" vert="horz"/>
                  <a:lstStyle/>
                  <a:p>
                    <a:pPr>
                      <a:defRPr sz="1100" baseline="0">
                        <a:solidFill>
                          <a:schemeClr val="tx1"/>
                        </a:solidFill>
                      </a:defRPr>
                    </a:pPr>
                    <a:fld id="{638D1AEF-04FA-4584-ACFD-9D5CAAE78FF3}" type="CELLRANGE">
                      <a:rPr lang="en-US"/>
                      <a:pPr>
                        <a:defRPr sz="1100" baseline="0">
                          <a:solidFill>
                            <a:schemeClr val="tx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3A29-4DEC-A36B-EF191BB11783}"/>
                </c:ext>
              </c:extLst>
            </c:dLbl>
            <c:dLbl>
              <c:idx val="8"/>
              <c:layout/>
              <c:tx>
                <c:rich>
                  <a:bodyPr/>
                  <a:lstStyle/>
                  <a:p>
                    <a:fld id="{CFBF3EFF-1CF4-40B0-9FF1-E3790BDAE8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3A29-4DEC-A36B-EF191BB11783}"/>
                </c:ext>
              </c:extLst>
            </c:dLbl>
            <c:dLbl>
              <c:idx val="9"/>
              <c:layout/>
              <c:tx>
                <c:rich>
                  <a:bodyPr/>
                  <a:lstStyle/>
                  <a:p>
                    <a:fld id="{AFE7FC7D-452A-4271-9866-A190815C9D8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3A29-4DEC-A36B-EF191BB11783}"/>
                </c:ext>
              </c:extLst>
            </c:dLbl>
            <c:dLbl>
              <c:idx val="10"/>
              <c:layout>
                <c:manualLayout>
                  <c:x val="-8.6729715850736057E-3"/>
                  <c:y val="-3.968253968253968E-3"/>
                </c:manualLayout>
              </c:layout>
              <c:tx>
                <c:rich>
                  <a:bodyPr rot="0" vert="horz"/>
                  <a:lstStyle/>
                  <a:p>
                    <a:pPr>
                      <a:defRPr sz="1100" baseline="0">
                        <a:solidFill>
                          <a:schemeClr val="tx1"/>
                        </a:solidFill>
                      </a:defRPr>
                    </a:pPr>
                    <a:fld id="{369B1A38-18B3-4543-B536-4A9F248FB9E9}" type="CELLRANGE">
                      <a:rPr lang="en-US" sz="1100" baseline="0">
                        <a:solidFill>
                          <a:schemeClr val="tx1"/>
                        </a:solidFill>
                      </a:rPr>
                      <a:pPr>
                        <a:defRPr sz="1100" baseline="0">
                          <a:solidFill>
                            <a:schemeClr val="tx1"/>
                          </a:solidFill>
                        </a:defRPr>
                      </a:pPr>
                      <a:t>[CELLRANGE]</a:t>
                    </a:fld>
                    <a:endParaRPr lang="en-US"/>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5-3A29-4DEC-A36B-EF191BB11783}"/>
                </c:ext>
              </c:extLst>
            </c:dLbl>
            <c:spPr>
              <a:noFill/>
              <a:ln>
                <a:noFill/>
              </a:ln>
              <a:effectLst/>
            </c:spPr>
            <c:txPr>
              <a:bodyPr rot="0" vert="horz"/>
              <a:lstStyle/>
              <a:p>
                <a:pPr>
                  <a:defRPr sz="1100" baseline="0"/>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shade val="95000"/>
                          <a:satMod val="105000"/>
                        </a:schemeClr>
                      </a:solidFill>
                      <a:prstDash val="solid"/>
                      <a:round/>
                    </a:ln>
                    <a:effectLst/>
                  </c:spPr>
                </c15:leaderLines>
              </c:ext>
            </c:extLst>
          </c:dLbls>
          <c:cat>
            <c:strRef>
              <c:f>'[BCSE 2019 - Birds Eye - v7 updated monthly energy.xlsm]Charts'!$B$785:$B$795</c:f>
              <c:strCache>
                <c:ptCount val="11"/>
                <c:pt idx="0">
                  <c:v>Geothermal</c:v>
                </c:pt>
                <c:pt idx="1">
                  <c:v>Bioenergy/CHP</c:v>
                </c:pt>
                <c:pt idx="2">
                  <c:v>Other Generation</c:v>
                </c:pt>
                <c:pt idx="3">
                  <c:v>Advanced Gas</c:v>
                </c:pt>
                <c:pt idx="4">
                  <c:v>Hydro</c:v>
                </c:pt>
                <c:pt idx="5">
                  <c:v>Nuclear</c:v>
                </c:pt>
                <c:pt idx="6">
                  <c:v>Wind</c:v>
                </c:pt>
                <c:pt idx="7">
                  <c:v>Solar</c:v>
                </c:pt>
                <c:pt idx="8">
                  <c:v>Coal</c:v>
                </c:pt>
                <c:pt idx="9">
                  <c:v>Natural Gas</c:v>
                </c:pt>
                <c:pt idx="10">
                  <c:v>Oil/petroleum</c:v>
                </c:pt>
              </c:strCache>
            </c:strRef>
          </c:cat>
          <c:val>
            <c:numRef>
              <c:f>'[BCSE 2019 - Birds Eye - v7 updated monthly energy.xlsm]Charts'!$C$785:$C$795</c:f>
              <c:numCache>
                <c:formatCode>_(* #,##0_);_(* \(#,##0\);_(* "-"??_);_(@_)</c:formatCode>
                <c:ptCount val="11"/>
                <c:pt idx="0">
                  <c:v>5768</c:v>
                </c:pt>
                <c:pt idx="1">
                  <c:v>26014</c:v>
                </c:pt>
                <c:pt idx="2">
                  <c:v>32695</c:v>
                </c:pt>
                <c:pt idx="3">
                  <c:v>36117</c:v>
                </c:pt>
                <c:pt idx="4">
                  <c:v>65554</c:v>
                </c:pt>
                <c:pt idx="5">
                  <c:v>68176</c:v>
                </c:pt>
                <c:pt idx="6">
                  <c:v>101738</c:v>
                </c:pt>
                <c:pt idx="7">
                  <c:v>373807</c:v>
                </c:pt>
                <c:pt idx="8">
                  <c:v>86035</c:v>
                </c:pt>
                <c:pt idx="9">
                  <c:v>52125</c:v>
                </c:pt>
                <c:pt idx="10">
                  <c:v>12840</c:v>
                </c:pt>
              </c:numCache>
            </c:numRef>
          </c:val>
          <c:extLst>
            <c:ext xmlns:c15="http://schemas.microsoft.com/office/drawing/2012/chart" uri="{02D57815-91ED-43cb-92C2-25804820EDAC}">
              <c15:datalabelsRange>
                <c15:f>'[BCSE 2019 - Birds Eye - v7 updated monthly energy.xlsm]Charts'!$F$785:$F$795</c15:f>
                <c15:dlblRangeCache>
                  <c:ptCount val="11"/>
                  <c:pt idx="0">
                    <c:v> 6 </c:v>
                  </c:pt>
                  <c:pt idx="1">
                    <c:v> 26 </c:v>
                  </c:pt>
                  <c:pt idx="2">
                    <c:v> 33 </c:v>
                  </c:pt>
                  <c:pt idx="3">
                    <c:v> 36 </c:v>
                  </c:pt>
                  <c:pt idx="4">
                    <c:v> 66 </c:v>
                  </c:pt>
                  <c:pt idx="5">
                    <c:v> 68 </c:v>
                  </c:pt>
                  <c:pt idx="6">
                    <c:v> 102 </c:v>
                  </c:pt>
                  <c:pt idx="7">
                    <c:v> 374 </c:v>
                  </c:pt>
                  <c:pt idx="8">
                    <c:v> 86 </c:v>
                  </c:pt>
                  <c:pt idx="9">
                    <c:v> 52 </c:v>
                  </c:pt>
                  <c:pt idx="10">
                    <c:v> 13 </c:v>
                  </c:pt>
                </c15:dlblRangeCache>
              </c15:datalabelsRange>
            </c:ext>
            <c:ext xmlns:c16="http://schemas.microsoft.com/office/drawing/2014/chart" uri="{C3380CC4-5D6E-409C-BE32-E72D297353CC}">
              <c16:uniqueId val="{00000016-3A29-4DEC-A36B-EF191BB11783}"/>
            </c:ext>
          </c:extLst>
        </c:ser>
        <c:ser>
          <c:idx val="1"/>
          <c:order val="1"/>
          <c:tx>
            <c:strRef>
              <c:f>'[BCSE 2019 - Birds Eye - v7 updated monthly energy.xlsm]Charts'!$D$784</c:f>
              <c:strCache>
                <c:ptCount val="1"/>
                <c:pt idx="0">
                  <c:v>2017</c:v>
                </c:pt>
              </c:strCache>
            </c:strRef>
          </c:tx>
          <c:spPr>
            <a:solidFill>
              <a:srgbClr val="7654A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0"/>
            <c:invertIfNegative val="0"/>
            <c:bubble3D val="0"/>
            <c:spPr>
              <a:solidFill>
                <a:srgbClr val="8A5DB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8-3A29-4DEC-A36B-EF191BB11783}"/>
              </c:ext>
            </c:extLst>
          </c:dPt>
          <c:dPt>
            <c:idx val="1"/>
            <c:invertIfNegative val="0"/>
            <c:bubble3D val="0"/>
            <c:spPr>
              <a:solidFill>
                <a:srgbClr val="75E3A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A-3A29-4DEC-A36B-EF191BB11783}"/>
              </c:ext>
            </c:extLst>
          </c:dPt>
          <c:dPt>
            <c:idx val="2"/>
            <c:invertIfNegative val="0"/>
            <c:bubble3D val="0"/>
            <c:spPr>
              <a:solidFill>
                <a:srgbClr val="EF5B9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C-3A29-4DEC-A36B-EF191BB11783}"/>
              </c:ext>
            </c:extLst>
          </c:dPt>
          <c:dPt>
            <c:idx val="3"/>
            <c:invertIfNegative val="0"/>
            <c:bubble3D val="0"/>
            <c:spPr>
              <a:solidFill>
                <a:srgbClr val="B3B3B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1E-3A29-4DEC-A36B-EF191BB11783}"/>
              </c:ext>
            </c:extLst>
          </c:dPt>
          <c:dPt>
            <c:idx val="4"/>
            <c:invertIfNegative val="0"/>
            <c:bubble3D val="0"/>
            <c:spPr>
              <a:solidFill>
                <a:srgbClr val="00567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0-3A29-4DEC-A36B-EF191BB11783}"/>
              </c:ext>
            </c:extLst>
          </c:dPt>
          <c:dPt>
            <c:idx val="5"/>
            <c:invertIfNegative val="0"/>
            <c:bubble3D val="0"/>
            <c:spPr>
              <a:solidFill>
                <a:srgbClr val="EE3124"/>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2-3A29-4DEC-A36B-EF191BB11783}"/>
              </c:ext>
            </c:extLst>
          </c:dPt>
          <c:dPt>
            <c:idx val="6"/>
            <c:invertIfNegative val="0"/>
            <c:bubble3D val="0"/>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4-3A29-4DEC-A36B-EF191BB11783}"/>
              </c:ext>
            </c:extLst>
          </c:dPt>
          <c:dPt>
            <c:idx val="7"/>
            <c:invertIfNegative val="0"/>
            <c:bubble3D val="0"/>
            <c:spPr>
              <a:solidFill>
                <a:srgbClr val="FFC91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6-3A29-4DEC-A36B-EF191BB11783}"/>
              </c:ext>
            </c:extLst>
          </c:dPt>
          <c:dPt>
            <c:idx val="8"/>
            <c:invertIfNegative val="0"/>
            <c:bubble3D val="0"/>
            <c:spPr>
              <a:solidFill>
                <a:srgbClr val="41414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8-3A29-4DEC-A36B-EF191BB11783}"/>
              </c:ext>
            </c:extLst>
          </c:dPt>
          <c:dPt>
            <c:idx val="9"/>
            <c:invertIfNegative val="0"/>
            <c:bubble3D val="0"/>
            <c:spPr>
              <a:solidFill>
                <a:srgbClr val="7F7F7F"/>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A-3A29-4DEC-A36B-EF191BB11783}"/>
              </c:ext>
            </c:extLst>
          </c:dPt>
          <c:dPt>
            <c:idx val="10"/>
            <c:invertIfNegative val="0"/>
            <c:bubble3D val="0"/>
            <c:spPr>
              <a:solidFill>
                <a:srgbClr val="106E32"/>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2C-3A29-4DEC-A36B-EF191BB11783}"/>
              </c:ext>
            </c:extLst>
          </c:dPt>
          <c:dLbls>
            <c:dLbl>
              <c:idx val="0"/>
              <c:layout>
                <c:manualLayout>
                  <c:x val="-9.529092065141043E-3"/>
                  <c:y val="0"/>
                </c:manualLayout>
              </c:layout>
              <c:tx>
                <c:rich>
                  <a:bodyPr/>
                  <a:lstStyle/>
                  <a:p>
                    <a:fld id="{278DB9C5-9AF3-45B9-BC54-8C2082443881}" type="CELLRANGE">
                      <a:rPr lang="en-US" dirty="0"/>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8-3A29-4DEC-A36B-EF191BB11783}"/>
                </c:ext>
              </c:extLst>
            </c:dLbl>
            <c:dLbl>
              <c:idx val="1"/>
              <c:layout/>
              <c:tx>
                <c:rich>
                  <a:bodyPr/>
                  <a:lstStyle/>
                  <a:p>
                    <a:fld id="{7E9F25F4-BE5F-410E-99B6-0FC0D993047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A-3A29-4DEC-A36B-EF191BB11783}"/>
                </c:ext>
              </c:extLst>
            </c:dLbl>
            <c:dLbl>
              <c:idx val="2"/>
              <c:layout/>
              <c:tx>
                <c:rich>
                  <a:bodyPr/>
                  <a:lstStyle/>
                  <a:p>
                    <a:fld id="{9445E92A-C0AA-4606-83FD-3A1F0CFEDA4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3A29-4DEC-A36B-EF191BB11783}"/>
                </c:ext>
              </c:extLst>
            </c:dLbl>
            <c:dLbl>
              <c:idx val="3"/>
              <c:layout/>
              <c:tx>
                <c:rich>
                  <a:bodyPr/>
                  <a:lstStyle/>
                  <a:p>
                    <a:fld id="{EA66065C-470A-4FCB-92CC-0524A54D272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3A29-4DEC-A36B-EF191BB11783}"/>
                </c:ext>
              </c:extLst>
            </c:dLbl>
            <c:dLbl>
              <c:idx val="4"/>
              <c:layout/>
              <c:tx>
                <c:rich>
                  <a:bodyPr wrap="square" lIns="38100" tIns="19050" rIns="38100" bIns="19050" anchor="ctr">
                    <a:spAutoFit/>
                  </a:bodyPr>
                  <a:lstStyle/>
                  <a:p>
                    <a:pPr>
                      <a:defRPr sz="1100" baseline="0">
                        <a:solidFill>
                          <a:schemeClr val="bg1"/>
                        </a:solidFill>
                      </a:defRPr>
                    </a:pPr>
                    <a:fld id="{EBF077B8-2CC1-47B4-B05F-EDEA8A39AB2F}" type="CELLRANGE">
                      <a:rPr lang="en-US"/>
                      <a:pPr>
                        <a:defRPr sz="1100" baseline="0">
                          <a:solidFill>
                            <a:schemeClr val="bg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3A29-4DEC-A36B-EF191BB11783}"/>
                </c:ext>
              </c:extLst>
            </c:dLbl>
            <c:dLbl>
              <c:idx val="5"/>
              <c:layout/>
              <c:tx>
                <c:rich>
                  <a:bodyPr/>
                  <a:lstStyle/>
                  <a:p>
                    <a:fld id="{A64F3D3E-8CE7-4E84-BF18-410BFB29C07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2-3A29-4DEC-A36B-EF191BB11783}"/>
                </c:ext>
              </c:extLst>
            </c:dLbl>
            <c:dLbl>
              <c:idx val="6"/>
              <c:layout/>
              <c:tx>
                <c:rich>
                  <a:bodyPr/>
                  <a:lstStyle/>
                  <a:p>
                    <a:fld id="{98B2F943-EF3C-4981-8CCB-A3F1EEE882B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4-3A29-4DEC-A36B-EF191BB11783}"/>
                </c:ext>
              </c:extLst>
            </c:dLbl>
            <c:dLbl>
              <c:idx val="7"/>
              <c:layout/>
              <c:tx>
                <c:rich>
                  <a:bodyPr wrap="square" lIns="38100" tIns="19050" rIns="38100" bIns="19050" anchor="ctr">
                    <a:spAutoFit/>
                  </a:bodyPr>
                  <a:lstStyle/>
                  <a:p>
                    <a:pPr>
                      <a:defRPr sz="1100" baseline="0">
                        <a:solidFill>
                          <a:schemeClr val="tx1"/>
                        </a:solidFill>
                      </a:defRPr>
                    </a:pPr>
                    <a:fld id="{0BAB53B6-4491-450C-882F-608BD393C475}" type="CELLRANGE">
                      <a:rPr lang="en-US"/>
                      <a:pPr>
                        <a:defRPr sz="1100" baseline="0">
                          <a:solidFill>
                            <a:schemeClr val="tx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6-3A29-4DEC-A36B-EF191BB11783}"/>
                </c:ext>
              </c:extLst>
            </c:dLbl>
            <c:dLbl>
              <c:idx val="8"/>
              <c:layout/>
              <c:tx>
                <c:rich>
                  <a:bodyPr wrap="square" lIns="38100" tIns="19050" rIns="38100" bIns="19050" anchor="ctr">
                    <a:spAutoFit/>
                  </a:bodyPr>
                  <a:lstStyle/>
                  <a:p>
                    <a:pPr>
                      <a:defRPr sz="1100" baseline="0">
                        <a:solidFill>
                          <a:schemeClr val="bg1"/>
                        </a:solidFill>
                      </a:defRPr>
                    </a:pPr>
                    <a:fld id="{3917B218-0A76-45A3-B70B-FC0B2ABA9748}" type="CELLRANGE">
                      <a:rPr lang="en-US"/>
                      <a:pPr>
                        <a:defRPr sz="1100" baseline="0">
                          <a:solidFill>
                            <a:schemeClr val="bg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3A29-4DEC-A36B-EF191BB11783}"/>
                </c:ext>
              </c:extLst>
            </c:dLbl>
            <c:dLbl>
              <c:idx val="9"/>
              <c:layout/>
              <c:tx>
                <c:rich>
                  <a:bodyPr wrap="square" lIns="38100" tIns="19050" rIns="38100" bIns="19050" anchor="ctr">
                    <a:spAutoFit/>
                  </a:bodyPr>
                  <a:lstStyle/>
                  <a:p>
                    <a:pPr>
                      <a:defRPr sz="1100" baseline="0">
                        <a:solidFill>
                          <a:schemeClr val="bg1"/>
                        </a:solidFill>
                      </a:defRPr>
                    </a:pPr>
                    <a:fld id="{5F4F363F-6EEA-4CF9-B73D-1AEAB89C5F84}" type="CELLRANGE">
                      <a:rPr lang="en-US"/>
                      <a:pPr>
                        <a:defRPr sz="1100" baseline="0">
                          <a:solidFill>
                            <a:schemeClr val="bg1"/>
                          </a:solidFill>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3A29-4DEC-A36B-EF191BB11783}"/>
                </c:ext>
              </c:extLst>
            </c:dLbl>
            <c:dLbl>
              <c:idx val="10"/>
              <c:layout>
                <c:manualLayout>
                  <c:x val="-7.8674540682415039E-3"/>
                  <c:y val="-1.5873015873015872E-2"/>
                </c:manualLayout>
              </c:layout>
              <c:tx>
                <c:rich>
                  <a:bodyPr/>
                  <a:lstStyle/>
                  <a:p>
                    <a:fld id="{C2174B9A-A1B2-4E6D-8FAC-1DBFD2BF4658}" type="CELLRANGE">
                      <a:rPr lang="en-US">
                        <a:solidFill>
                          <a:schemeClr val="tx1"/>
                        </a:solidFill>
                      </a:rPr>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C-3A29-4DEC-A36B-EF191BB11783}"/>
                </c:ext>
              </c:extLst>
            </c:dLbl>
            <c:spPr>
              <a:noFill/>
              <a:ln>
                <a:noFill/>
              </a:ln>
              <a:effectLst/>
            </c:spPr>
            <c:txPr>
              <a:bodyPr wrap="square" lIns="38100" tIns="19050" rIns="38100" bIns="19050" anchor="ctr">
                <a:spAutoFit/>
              </a:bodyPr>
              <a:lstStyle/>
              <a:p>
                <a:pPr>
                  <a:defRPr sz="1100" baseline="0"/>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'[BCSE 2019 - Birds Eye - v7 updated monthly energy.xlsm]Charts'!$B$785:$B$795</c:f>
              <c:strCache>
                <c:ptCount val="11"/>
                <c:pt idx="0">
                  <c:v>Geothermal</c:v>
                </c:pt>
                <c:pt idx="1">
                  <c:v>Bioenergy/CHP</c:v>
                </c:pt>
                <c:pt idx="2">
                  <c:v>Other Generation</c:v>
                </c:pt>
                <c:pt idx="3">
                  <c:v>Advanced Gas</c:v>
                </c:pt>
                <c:pt idx="4">
                  <c:v>Hydro</c:v>
                </c:pt>
                <c:pt idx="5">
                  <c:v>Nuclear</c:v>
                </c:pt>
                <c:pt idx="6">
                  <c:v>Wind</c:v>
                </c:pt>
                <c:pt idx="7">
                  <c:v>Solar</c:v>
                </c:pt>
                <c:pt idx="8">
                  <c:v>Coal</c:v>
                </c:pt>
                <c:pt idx="9">
                  <c:v>Natural Gas</c:v>
                </c:pt>
                <c:pt idx="10">
                  <c:v>Oil/petroleum</c:v>
                </c:pt>
              </c:strCache>
            </c:strRef>
          </c:cat>
          <c:val>
            <c:numRef>
              <c:f>'[BCSE 2019 - Birds Eye - v7 updated monthly energy.xlsm]Charts'!$D$785:$D$795</c:f>
              <c:numCache>
                <c:formatCode>_(* #,##0_);_(* \(#,##0\);_(* "-"??_);_(@_)</c:formatCode>
                <c:ptCount val="11"/>
                <c:pt idx="0">
                  <c:v>7927</c:v>
                </c:pt>
                <c:pt idx="1">
                  <c:v>39624</c:v>
                </c:pt>
                <c:pt idx="2">
                  <c:v>34839</c:v>
                </c:pt>
                <c:pt idx="3">
                  <c:v>41034</c:v>
                </c:pt>
                <c:pt idx="4">
                  <c:v>66872</c:v>
                </c:pt>
                <c:pt idx="5">
                  <c:v>64743</c:v>
                </c:pt>
                <c:pt idx="6">
                  <c:v>107444</c:v>
                </c:pt>
                <c:pt idx="7">
                  <c:v>349725</c:v>
                </c:pt>
                <c:pt idx="8" formatCode="#,##0">
                  <c:v>92843</c:v>
                </c:pt>
                <c:pt idx="9" formatCode="#,##0">
                  <c:v>66385</c:v>
                </c:pt>
                <c:pt idx="10" formatCode="#,##0">
                  <c:v>12407</c:v>
                </c:pt>
              </c:numCache>
            </c:numRef>
          </c:val>
          <c:extLst>
            <c:ext xmlns:c15="http://schemas.microsoft.com/office/drawing/2012/chart" uri="{02D57815-91ED-43cb-92C2-25804820EDAC}">
              <c15:datalabelsRange>
                <c15:f>'[BCSE 2019 - Birds Eye - v7 updated monthly energy.xlsm]Charts'!$G$785:$G$795</c15:f>
                <c15:dlblRangeCache>
                  <c:ptCount val="11"/>
                  <c:pt idx="0">
                    <c:v> 8 </c:v>
                  </c:pt>
                  <c:pt idx="1">
                    <c:v> 40 </c:v>
                  </c:pt>
                  <c:pt idx="2">
                    <c:v> 35 </c:v>
                  </c:pt>
                  <c:pt idx="3">
                    <c:v> 41 </c:v>
                  </c:pt>
                  <c:pt idx="4">
                    <c:v> 67 </c:v>
                  </c:pt>
                  <c:pt idx="5">
                    <c:v> 65 </c:v>
                  </c:pt>
                  <c:pt idx="6">
                    <c:v> 107 </c:v>
                  </c:pt>
                  <c:pt idx="7">
                    <c:v> 350 </c:v>
                  </c:pt>
                  <c:pt idx="8">
                    <c:v> 93 </c:v>
                  </c:pt>
                  <c:pt idx="9">
                    <c:v> 66 </c:v>
                  </c:pt>
                  <c:pt idx="10">
                    <c:v> 12 </c:v>
                  </c:pt>
                </c15:dlblRangeCache>
              </c15:datalabelsRange>
            </c:ext>
            <c:ext xmlns:c16="http://schemas.microsoft.com/office/drawing/2014/chart" uri="{C3380CC4-5D6E-409C-BE32-E72D297353CC}">
              <c16:uniqueId val="{0000002D-3A29-4DEC-A36B-EF191BB11783}"/>
            </c:ext>
          </c:extLst>
        </c:ser>
        <c:dLbls>
          <c:showLegendKey val="0"/>
          <c:showVal val="0"/>
          <c:showCatName val="0"/>
          <c:showSerName val="0"/>
          <c:showPercent val="0"/>
          <c:showBubbleSize val="0"/>
        </c:dLbls>
        <c:gapWidth val="20"/>
        <c:axId val="1006530136"/>
        <c:axId val="983440592"/>
      </c:barChart>
      <c:catAx>
        <c:axId val="1006530136"/>
        <c:scaling>
          <c:orientation val="minMax"/>
        </c:scaling>
        <c:delete val="0"/>
        <c:axPos val="l"/>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0" vert="horz"/>
          <a:lstStyle/>
          <a:p>
            <a:pPr>
              <a:defRPr/>
            </a:pPr>
            <a:endParaRPr lang="en-US"/>
          </a:p>
        </c:txPr>
        <c:crossAx val="983440592"/>
        <c:crosses val="autoZero"/>
        <c:auto val="1"/>
        <c:lblAlgn val="ctr"/>
        <c:lblOffset val="100"/>
        <c:noMultiLvlLbl val="0"/>
      </c:catAx>
      <c:valAx>
        <c:axId val="983440592"/>
        <c:scaling>
          <c:orientation val="minMax"/>
        </c:scaling>
        <c:delete val="1"/>
        <c:axPos val="b"/>
        <c:numFmt formatCode="#,##0" sourceLinked="0"/>
        <c:majorTickMark val="out"/>
        <c:minorTickMark val="none"/>
        <c:tickLblPos val="nextTo"/>
        <c:crossAx val="1006530136"/>
        <c:crosses val="autoZero"/>
        <c:crossBetween val="between"/>
      </c:valAx>
      <c:spPr>
        <a:noFill/>
        <a:ln>
          <a:noFill/>
        </a:ln>
        <a:effectLst/>
      </c:spPr>
    </c:plotArea>
    <c:plotVisOnly val="1"/>
    <c:dispBlanksAs val="gap"/>
    <c:showDLblsOverMax val="0"/>
  </c:chart>
  <c:spPr>
    <a:noFill/>
    <a:ln w="25400">
      <a:noFill/>
    </a:ln>
    <a:effectLst/>
  </c:spPr>
  <c:txPr>
    <a:bodyPr/>
    <a:lstStyle/>
    <a:p>
      <a:pPr>
        <a:defRPr sz="1200">
          <a:solidFill>
            <a:srgbClr val="000000"/>
          </a:solidFill>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61366772144475"/>
          <c:y val="0.14771247380712815"/>
          <c:w val="0.84772750217465132"/>
          <c:h val="0.73704922875261925"/>
        </c:manualLayout>
      </c:layout>
      <c:lineChart>
        <c:grouping val="standard"/>
        <c:varyColors val="0"/>
        <c:ser>
          <c:idx val="0"/>
          <c:order val="0"/>
          <c:tx>
            <c:strRef>
              <c:f>analysis!$C$67</c:f>
              <c:strCache>
                <c:ptCount val="1"/>
                <c:pt idx="0">
                  <c:v>Total GHG emissions, gross</c:v>
                </c:pt>
              </c:strCache>
            </c:strRef>
          </c:tx>
          <c:spPr>
            <a:ln w="50800">
              <a:solidFill>
                <a:srgbClr val="7654A3"/>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analysis!$D$67:$AF$67</c:f>
              <c:numCache>
                <c:formatCode>_(* #,##0_);_(* \(#,##0\);_(* "-"??_);_(@_)</c:formatCode>
                <c:ptCount val="29"/>
                <c:pt idx="0">
                  <c:v>6355.7999999999993</c:v>
                </c:pt>
                <c:pt idx="1">
                  <c:v>6299.4</c:v>
                </c:pt>
                <c:pt idx="2">
                  <c:v>6409.4000000000005</c:v>
                </c:pt>
                <c:pt idx="3">
                  <c:v>6518.9</c:v>
                </c:pt>
                <c:pt idx="4">
                  <c:v>6610.5</c:v>
                </c:pt>
                <c:pt idx="5">
                  <c:v>6695.8</c:v>
                </c:pt>
                <c:pt idx="6">
                  <c:v>6891.5999999999995</c:v>
                </c:pt>
                <c:pt idx="7">
                  <c:v>6952.1000000000013</c:v>
                </c:pt>
                <c:pt idx="8">
                  <c:v>7015.7999999999993</c:v>
                </c:pt>
                <c:pt idx="9">
                  <c:v>7056.7000000000007</c:v>
                </c:pt>
                <c:pt idx="10">
                  <c:v>7216.9</c:v>
                </c:pt>
                <c:pt idx="11">
                  <c:v>7100.9999999999991</c:v>
                </c:pt>
                <c:pt idx="12">
                  <c:v>7139.6999999999989</c:v>
                </c:pt>
                <c:pt idx="13">
                  <c:v>7180.7999999999993</c:v>
                </c:pt>
                <c:pt idx="14">
                  <c:v>7313.7000000000007</c:v>
                </c:pt>
                <c:pt idx="15">
                  <c:v>7320</c:v>
                </c:pt>
                <c:pt idx="16">
                  <c:v>7252.1000000000013</c:v>
                </c:pt>
                <c:pt idx="17">
                  <c:v>7351.0999999999995</c:v>
                </c:pt>
                <c:pt idx="18">
                  <c:v>7144.8</c:v>
                </c:pt>
                <c:pt idx="19">
                  <c:v>6698.2999999999993</c:v>
                </c:pt>
                <c:pt idx="20">
                  <c:v>6923.1</c:v>
                </c:pt>
                <c:pt idx="21">
                  <c:v>6771.2000000000007</c:v>
                </c:pt>
                <c:pt idx="22">
                  <c:v>6529.4000000000005</c:v>
                </c:pt>
                <c:pt idx="23">
                  <c:v>6708.9999999999991</c:v>
                </c:pt>
                <c:pt idx="24">
                  <c:v>6763.0999999999995</c:v>
                </c:pt>
                <c:pt idx="25">
                  <c:v>6638.4000000000005</c:v>
                </c:pt>
                <c:pt idx="26">
                  <c:v>6511.4</c:v>
                </c:pt>
                <c:pt idx="27">
                  <c:v>6421.9062290440643</c:v>
                </c:pt>
                <c:pt idx="28">
                  <c:v>6579.4454862904449</c:v>
                </c:pt>
              </c:numCache>
            </c:numRef>
          </c:val>
          <c:smooth val="0"/>
          <c:extLst>
            <c:ext xmlns:c16="http://schemas.microsoft.com/office/drawing/2014/chart" uri="{C3380CC4-5D6E-409C-BE32-E72D297353CC}">
              <c16:uniqueId val="{00000000-CB60-48D2-B2E2-EBBAC493505F}"/>
            </c:ext>
          </c:extLst>
        </c:ser>
        <c:ser>
          <c:idx val="2"/>
          <c:order val="1"/>
          <c:tx>
            <c:strRef>
              <c:f>analysis!$C$68</c:f>
              <c:strCache>
                <c:ptCount val="1"/>
                <c:pt idx="0">
                  <c:v>Total GHG emissions from energy sector only</c:v>
                </c:pt>
              </c:strCache>
            </c:strRef>
          </c:tx>
          <c:spPr>
            <a:ln w="38100">
              <a:solidFill>
                <a:srgbClr val="00AEE5"/>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analysis!$D$68:$AF$68</c:f>
              <c:numCache>
                <c:formatCode>_(* #,##0_);_(* \(#,##0\);_(* "-"??_);_(@_)</c:formatCode>
                <c:ptCount val="29"/>
                <c:pt idx="0">
                  <c:v>5328.4</c:v>
                </c:pt>
                <c:pt idx="1">
                  <c:v>5288.2</c:v>
                </c:pt>
                <c:pt idx="2">
                  <c:v>5387.1</c:v>
                </c:pt>
                <c:pt idx="3">
                  <c:v>5486.5</c:v>
                </c:pt>
                <c:pt idx="4">
                  <c:v>5574.9</c:v>
                </c:pt>
                <c:pt idx="5">
                  <c:v>5621.5</c:v>
                </c:pt>
                <c:pt idx="6">
                  <c:v>5806.0999999999995</c:v>
                </c:pt>
                <c:pt idx="7">
                  <c:v>5875.3000000000011</c:v>
                </c:pt>
                <c:pt idx="8">
                  <c:v>5919.0999999999995</c:v>
                </c:pt>
                <c:pt idx="9">
                  <c:v>5991.2000000000007</c:v>
                </c:pt>
                <c:pt idx="10">
                  <c:v>6156.2999999999993</c:v>
                </c:pt>
                <c:pt idx="11">
                  <c:v>6076.7999999999993</c:v>
                </c:pt>
                <c:pt idx="12">
                  <c:v>6106.9999999999991</c:v>
                </c:pt>
                <c:pt idx="13">
                  <c:v>6156.4</c:v>
                </c:pt>
                <c:pt idx="14">
                  <c:v>6262.3</c:v>
                </c:pt>
                <c:pt idx="15">
                  <c:v>6288.9</c:v>
                </c:pt>
                <c:pt idx="16">
                  <c:v>6205.2000000000007</c:v>
                </c:pt>
                <c:pt idx="17">
                  <c:v>6271.7</c:v>
                </c:pt>
                <c:pt idx="18">
                  <c:v>6098.7</c:v>
                </c:pt>
                <c:pt idx="19">
                  <c:v>5699.6999999999989</c:v>
                </c:pt>
                <c:pt idx="20">
                  <c:v>5876.4000000000005</c:v>
                </c:pt>
                <c:pt idx="21">
                  <c:v>5731.2000000000007</c:v>
                </c:pt>
                <c:pt idx="22">
                  <c:v>5516.0000000000009</c:v>
                </c:pt>
                <c:pt idx="23">
                  <c:v>5676.9999999999991</c:v>
                </c:pt>
                <c:pt idx="24">
                  <c:v>5721.9</c:v>
                </c:pt>
                <c:pt idx="25">
                  <c:v>5574.2000000000007</c:v>
                </c:pt>
                <c:pt idx="26">
                  <c:v>5460.7999999999993</c:v>
                </c:pt>
                <c:pt idx="27">
                  <c:v>5414.1299966413735</c:v>
                </c:pt>
                <c:pt idx="28">
                  <c:v>5546.9469497212376</c:v>
                </c:pt>
              </c:numCache>
            </c:numRef>
          </c:val>
          <c:smooth val="0"/>
          <c:extLst>
            <c:ext xmlns:c16="http://schemas.microsoft.com/office/drawing/2014/chart" uri="{C3380CC4-5D6E-409C-BE32-E72D297353CC}">
              <c16:uniqueId val="{00000001-CB60-48D2-B2E2-EBBAC493505F}"/>
            </c:ext>
          </c:extLst>
        </c:ser>
        <c:dLbls>
          <c:showLegendKey val="0"/>
          <c:showVal val="0"/>
          <c:showCatName val="0"/>
          <c:showSerName val="0"/>
          <c:showPercent val="0"/>
          <c:showBubbleSize val="0"/>
        </c:dLbls>
        <c:smooth val="0"/>
        <c:axId val="983287712"/>
        <c:axId val="983288104"/>
      </c:lineChart>
      <c:catAx>
        <c:axId val="983287712"/>
        <c:scaling>
          <c:orientation val="minMax"/>
        </c:scaling>
        <c:delete val="0"/>
        <c:axPos val="b"/>
        <c:numFmt formatCode="General" sourceLinked="1"/>
        <c:majorTickMark val="out"/>
        <c:minorTickMark val="none"/>
        <c:tickLblPos val="nextTo"/>
        <c:spPr>
          <a:ln>
            <a:solidFill>
              <a:srgbClr val="FFFFFF">
                <a:lumMod val="65000"/>
              </a:srgbClr>
            </a:solidFill>
          </a:ln>
        </c:spPr>
        <c:txPr>
          <a:bodyPr rot="0" vert="horz"/>
          <a:lstStyle/>
          <a:p>
            <a:pPr>
              <a:defRPr/>
            </a:pPr>
            <a:endParaRPr lang="en-US"/>
          </a:p>
        </c:txPr>
        <c:crossAx val="983288104"/>
        <c:crosses val="autoZero"/>
        <c:auto val="1"/>
        <c:lblAlgn val="ctr"/>
        <c:lblOffset val="100"/>
        <c:noMultiLvlLbl val="0"/>
      </c:catAx>
      <c:valAx>
        <c:axId val="983288104"/>
        <c:scaling>
          <c:orientation val="minMax"/>
          <c:max val="8000"/>
          <c:min val="4000"/>
        </c:scaling>
        <c:delete val="0"/>
        <c:axPos val="l"/>
        <c:majorGridlines>
          <c:spPr>
            <a:ln w="3175">
              <a:solidFill>
                <a:srgbClr val="C0C0C0"/>
              </a:solidFill>
              <a:prstDash val="sysDash"/>
            </a:ln>
          </c:spPr>
        </c:majorGridlines>
        <c:numFmt formatCode="#,##0" sourceLinked="0"/>
        <c:majorTickMark val="none"/>
        <c:minorTickMark val="none"/>
        <c:tickLblPos val="nextTo"/>
        <c:spPr>
          <a:ln>
            <a:noFill/>
          </a:ln>
        </c:spPr>
        <c:crossAx val="983287712"/>
        <c:crosses val="autoZero"/>
        <c:crossBetween val="between"/>
        <c:majorUnit val="800"/>
      </c:valAx>
      <c:spPr>
        <a:noFill/>
        <a:ln w="25400">
          <a:noFill/>
        </a:ln>
      </c:spPr>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15949742715801"/>
          <c:y val="0.14562865293067778"/>
          <c:w val="0.63006883296861449"/>
          <c:h val="0.74467769985414156"/>
        </c:manualLayout>
      </c:layout>
      <c:lineChart>
        <c:grouping val="standard"/>
        <c:varyColors val="0"/>
        <c:ser>
          <c:idx val="1"/>
          <c:order val="0"/>
          <c:tx>
            <c:strRef>
              <c:f>analysis!$C$73</c:f>
              <c:strCache>
                <c:ptCount val="1"/>
                <c:pt idx="0">
                  <c:v>Power</c:v>
                </c:pt>
              </c:strCache>
            </c:strRef>
          </c:tx>
          <c:spPr>
            <a:ln>
              <a:solidFill>
                <a:srgbClr val="ED3124"/>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analysis!$D$73:$AF$73</c:f>
              <c:numCache>
                <c:formatCode>_(* #,##0_);_(* \(#,##0\);_(* "-"??_);_(@_)</c:formatCode>
                <c:ptCount val="29"/>
                <c:pt idx="0">
                  <c:v>1839.3</c:v>
                </c:pt>
                <c:pt idx="1">
                  <c:v>1836.3</c:v>
                </c:pt>
                <c:pt idx="2">
                  <c:v>1851.2</c:v>
                </c:pt>
                <c:pt idx="3">
                  <c:v>1927</c:v>
                </c:pt>
                <c:pt idx="4">
                  <c:v>1952.9</c:v>
                </c:pt>
                <c:pt idx="5">
                  <c:v>1970.9</c:v>
                </c:pt>
                <c:pt idx="6">
                  <c:v>2045.0999999999997</c:v>
                </c:pt>
                <c:pt idx="7">
                  <c:v>2112.5000000000005</c:v>
                </c:pt>
                <c:pt idx="8">
                  <c:v>2200.6999999999998</c:v>
                </c:pt>
                <c:pt idx="9">
                  <c:v>2214.6</c:v>
                </c:pt>
                <c:pt idx="10">
                  <c:v>2320.3000000000002</c:v>
                </c:pt>
                <c:pt idx="11">
                  <c:v>2282</c:v>
                </c:pt>
                <c:pt idx="12">
                  <c:v>2298.9999999999991</c:v>
                </c:pt>
                <c:pt idx="13">
                  <c:v>2347.1747694410901</c:v>
                </c:pt>
                <c:pt idx="14">
                  <c:v>2350.6238283075131</c:v>
                </c:pt>
                <c:pt idx="15">
                  <c:v>2410.0386636565427</c:v>
                </c:pt>
                <c:pt idx="16">
                  <c:v>2363.1229601890136</c:v>
                </c:pt>
                <c:pt idx="17">
                  <c:v>2431.3543819564211</c:v>
                </c:pt>
                <c:pt idx="18">
                  <c:v>2379.0628170354707</c:v>
                </c:pt>
                <c:pt idx="19">
                  <c:v>2164.6975600891137</c:v>
                </c:pt>
                <c:pt idx="20">
                  <c:v>2284.6161486682909</c:v>
                </c:pt>
                <c:pt idx="21">
                  <c:v>2184.178277009305</c:v>
                </c:pt>
                <c:pt idx="22">
                  <c:v>2058.6806235804888</c:v>
                </c:pt>
                <c:pt idx="23">
                  <c:v>2074.5157786517898</c:v>
                </c:pt>
                <c:pt idx="24">
                  <c:v>2070.8441335375273</c:v>
                </c:pt>
                <c:pt idx="25">
                  <c:v>1931.3180259828423</c:v>
                </c:pt>
                <c:pt idx="26">
                  <c:v>1818.3646594624929</c:v>
                </c:pt>
                <c:pt idx="27">
                  <c:v>1746.0384771198503</c:v>
                </c:pt>
                <c:pt idx="28">
                  <c:v>1756.4700633056291</c:v>
                </c:pt>
              </c:numCache>
            </c:numRef>
          </c:val>
          <c:smooth val="0"/>
          <c:extLst>
            <c:ext xmlns:c16="http://schemas.microsoft.com/office/drawing/2014/chart" uri="{C3380CC4-5D6E-409C-BE32-E72D297353CC}">
              <c16:uniqueId val="{00000000-ECD5-4180-B651-E63CAD873552}"/>
            </c:ext>
          </c:extLst>
        </c:ser>
        <c:ser>
          <c:idx val="0"/>
          <c:order val="1"/>
          <c:tx>
            <c:strRef>
              <c:f>analysis!$C$74</c:f>
              <c:strCache>
                <c:ptCount val="1"/>
                <c:pt idx="0">
                  <c:v>Transport</c:v>
                </c:pt>
              </c:strCache>
            </c:strRef>
          </c:tx>
          <c:spPr>
            <a:ln>
              <a:solidFill>
                <a:srgbClr val="FFE838"/>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analysis!$D$74:$AF$74</c:f>
              <c:numCache>
                <c:formatCode>_(* #,##0_);_(* \(#,##0\);_(* "-"??_);_(@_)</c:formatCode>
                <c:ptCount val="29"/>
                <c:pt idx="0">
                  <c:v>1553.0999999999997</c:v>
                </c:pt>
                <c:pt idx="1">
                  <c:v>1510.7</c:v>
                </c:pt>
                <c:pt idx="2">
                  <c:v>1570.8999999999999</c:v>
                </c:pt>
                <c:pt idx="3">
                  <c:v>1608.1000000000001</c:v>
                </c:pt>
                <c:pt idx="4">
                  <c:v>1659.5</c:v>
                </c:pt>
                <c:pt idx="5">
                  <c:v>1683.4</c:v>
                </c:pt>
                <c:pt idx="6">
                  <c:v>1727.3999999999999</c:v>
                </c:pt>
                <c:pt idx="7">
                  <c:v>1746.5</c:v>
                </c:pt>
                <c:pt idx="8">
                  <c:v>1783.2</c:v>
                </c:pt>
                <c:pt idx="9">
                  <c:v>1848.5000000000002</c:v>
                </c:pt>
                <c:pt idx="10">
                  <c:v>1881.9999999999998</c:v>
                </c:pt>
                <c:pt idx="11">
                  <c:v>1868.9999999999998</c:v>
                </c:pt>
                <c:pt idx="12">
                  <c:v>1902.2</c:v>
                </c:pt>
                <c:pt idx="13">
                  <c:v>1897</c:v>
                </c:pt>
                <c:pt idx="14">
                  <c:v>1941.2</c:v>
                </c:pt>
                <c:pt idx="15">
                  <c:v>1955.2</c:v>
                </c:pt>
                <c:pt idx="16">
                  <c:v>1947.5000000000002</c:v>
                </c:pt>
                <c:pt idx="17">
                  <c:v>1943.8999999999999</c:v>
                </c:pt>
                <c:pt idx="18">
                  <c:v>1839.7</c:v>
                </c:pt>
                <c:pt idx="19">
                  <c:v>1764.1</c:v>
                </c:pt>
                <c:pt idx="20">
                  <c:v>1774</c:v>
                </c:pt>
                <c:pt idx="21">
                  <c:v>1749.4</c:v>
                </c:pt>
                <c:pt idx="22">
                  <c:v>1737.3</c:v>
                </c:pt>
                <c:pt idx="23">
                  <c:v>1750.4999999999998</c:v>
                </c:pt>
                <c:pt idx="24">
                  <c:v>1787.1999999999998</c:v>
                </c:pt>
                <c:pt idx="25">
                  <c:v>1805.1000000000001</c:v>
                </c:pt>
                <c:pt idx="26">
                  <c:v>1850.7</c:v>
                </c:pt>
                <c:pt idx="27">
                  <c:v>1858.3296870546353</c:v>
                </c:pt>
                <c:pt idx="28">
                  <c:v>1874.1822862704578</c:v>
                </c:pt>
              </c:numCache>
            </c:numRef>
          </c:val>
          <c:smooth val="0"/>
          <c:extLst>
            <c:ext xmlns:c16="http://schemas.microsoft.com/office/drawing/2014/chart" uri="{C3380CC4-5D6E-409C-BE32-E72D297353CC}">
              <c16:uniqueId val="{00000001-ECD5-4180-B651-E63CAD873552}"/>
            </c:ext>
          </c:extLst>
        </c:ser>
        <c:ser>
          <c:idx val="2"/>
          <c:order val="2"/>
          <c:tx>
            <c:strRef>
              <c:f>analysis!$C$75</c:f>
              <c:strCache>
                <c:ptCount val="1"/>
                <c:pt idx="0">
                  <c:v>Industry</c:v>
                </c:pt>
              </c:strCache>
            </c:strRef>
          </c:tx>
          <c:spPr>
            <a:ln>
              <a:solidFill>
                <a:srgbClr val="43BEAD"/>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analysis!$D$75:$AF$75</c:f>
              <c:numCache>
                <c:formatCode>_(* #,##0_);_(* \(#,##0\);_(* "-"??_);_(@_)</c:formatCode>
                <c:ptCount val="29"/>
                <c:pt idx="0">
                  <c:v>1639.5</c:v>
                </c:pt>
                <c:pt idx="1">
                  <c:v>1610.8</c:v>
                </c:pt>
                <c:pt idx="2">
                  <c:v>1640.3</c:v>
                </c:pt>
                <c:pt idx="3">
                  <c:v>1612.7</c:v>
                </c:pt>
                <c:pt idx="4">
                  <c:v>1635.9</c:v>
                </c:pt>
                <c:pt idx="5">
                  <c:v>1653.2</c:v>
                </c:pt>
                <c:pt idx="6">
                  <c:v>1679</c:v>
                </c:pt>
                <c:pt idx="7">
                  <c:v>1674.4</c:v>
                </c:pt>
                <c:pt idx="8">
                  <c:v>1647.2</c:v>
                </c:pt>
                <c:pt idx="9">
                  <c:v>1599.7</c:v>
                </c:pt>
                <c:pt idx="10">
                  <c:v>1588</c:v>
                </c:pt>
                <c:pt idx="11">
                  <c:v>1535.1</c:v>
                </c:pt>
                <c:pt idx="12">
                  <c:v>1518.3</c:v>
                </c:pt>
                <c:pt idx="13">
                  <c:v>1494.1</c:v>
                </c:pt>
                <c:pt idx="14">
                  <c:v>1543.4</c:v>
                </c:pt>
                <c:pt idx="15">
                  <c:v>1505.8</c:v>
                </c:pt>
                <c:pt idx="16">
                  <c:v>1537.6</c:v>
                </c:pt>
                <c:pt idx="17">
                  <c:v>1525.2</c:v>
                </c:pt>
                <c:pt idx="18">
                  <c:v>1467.9</c:v>
                </c:pt>
                <c:pt idx="19">
                  <c:v>1317.7</c:v>
                </c:pt>
                <c:pt idx="20">
                  <c:v>1411.1</c:v>
                </c:pt>
                <c:pt idx="21">
                  <c:v>1414.7</c:v>
                </c:pt>
                <c:pt idx="22">
                  <c:v>1403.4</c:v>
                </c:pt>
                <c:pt idx="23">
                  <c:v>1459.5</c:v>
                </c:pt>
                <c:pt idx="24">
                  <c:v>1452.1</c:v>
                </c:pt>
                <c:pt idx="25">
                  <c:v>1440.7</c:v>
                </c:pt>
                <c:pt idx="26">
                  <c:v>1405.5</c:v>
                </c:pt>
                <c:pt idx="27">
                  <c:v>1424.3893761559177</c:v>
                </c:pt>
                <c:pt idx="28">
                  <c:v>1509.4831225453358</c:v>
                </c:pt>
              </c:numCache>
            </c:numRef>
          </c:val>
          <c:smooth val="0"/>
          <c:extLst>
            <c:ext xmlns:c16="http://schemas.microsoft.com/office/drawing/2014/chart" uri="{C3380CC4-5D6E-409C-BE32-E72D297353CC}">
              <c16:uniqueId val="{00000002-ECD5-4180-B651-E63CAD873552}"/>
            </c:ext>
          </c:extLst>
        </c:ser>
        <c:ser>
          <c:idx val="3"/>
          <c:order val="3"/>
          <c:tx>
            <c:strRef>
              <c:f>analysis!$C$76</c:f>
              <c:strCache>
                <c:ptCount val="1"/>
                <c:pt idx="0">
                  <c:v>Buildings</c:v>
                </c:pt>
              </c:strCache>
            </c:strRef>
          </c:tx>
          <c:spPr>
            <a:ln>
              <a:solidFill>
                <a:srgbClr val="7654A3"/>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analysis!$D$76:$AF$76</c:f>
              <c:numCache>
                <c:formatCode>_(* #,##0_);_(* \(#,##0\);_(* "-"??_);_(@_)</c:formatCode>
                <c:ptCount val="29"/>
                <c:pt idx="0">
                  <c:v>772.9</c:v>
                </c:pt>
                <c:pt idx="1">
                  <c:v>789</c:v>
                </c:pt>
                <c:pt idx="2">
                  <c:v>791</c:v>
                </c:pt>
                <c:pt idx="3">
                  <c:v>797.59999999999991</c:v>
                </c:pt>
                <c:pt idx="4">
                  <c:v>790.7</c:v>
                </c:pt>
                <c:pt idx="5">
                  <c:v>794</c:v>
                </c:pt>
                <c:pt idx="6">
                  <c:v>832.90000000000009</c:v>
                </c:pt>
                <c:pt idx="7">
                  <c:v>806.90000000000009</c:v>
                </c:pt>
                <c:pt idx="8">
                  <c:v>746.4</c:v>
                </c:pt>
                <c:pt idx="9">
                  <c:v>762.3</c:v>
                </c:pt>
                <c:pt idx="10">
                  <c:v>797.2</c:v>
                </c:pt>
                <c:pt idx="11">
                  <c:v>775.8</c:v>
                </c:pt>
                <c:pt idx="12">
                  <c:v>773.4</c:v>
                </c:pt>
                <c:pt idx="13">
                  <c:v>807.7</c:v>
                </c:pt>
                <c:pt idx="14">
                  <c:v>792.59999999999991</c:v>
                </c:pt>
                <c:pt idx="15">
                  <c:v>773</c:v>
                </c:pt>
                <c:pt idx="16">
                  <c:v>723.40000000000009</c:v>
                </c:pt>
                <c:pt idx="17">
                  <c:v>759.3</c:v>
                </c:pt>
                <c:pt idx="18">
                  <c:v>774.90000000000009</c:v>
                </c:pt>
                <c:pt idx="19">
                  <c:v>768.2</c:v>
                </c:pt>
                <c:pt idx="20">
                  <c:v>769.8</c:v>
                </c:pt>
                <c:pt idx="21">
                  <c:v>757.90000000000009</c:v>
                </c:pt>
                <c:pt idx="22">
                  <c:v>697</c:v>
                </c:pt>
                <c:pt idx="23">
                  <c:v>772.2</c:v>
                </c:pt>
                <c:pt idx="24">
                  <c:v>800.90000000000009</c:v>
                </c:pt>
                <c:pt idx="25">
                  <c:v>786.8</c:v>
                </c:pt>
                <c:pt idx="26">
                  <c:v>747.3</c:v>
                </c:pt>
                <c:pt idx="27">
                  <c:v>756.46862289199248</c:v>
                </c:pt>
                <c:pt idx="28">
                  <c:v>844.34997985041946</c:v>
                </c:pt>
              </c:numCache>
            </c:numRef>
          </c:val>
          <c:smooth val="0"/>
          <c:extLst>
            <c:ext xmlns:c16="http://schemas.microsoft.com/office/drawing/2014/chart" uri="{C3380CC4-5D6E-409C-BE32-E72D297353CC}">
              <c16:uniqueId val="{00000003-ECD5-4180-B651-E63CAD873552}"/>
            </c:ext>
          </c:extLst>
        </c:ser>
        <c:ser>
          <c:idx val="4"/>
          <c:order val="4"/>
          <c:tx>
            <c:strRef>
              <c:f>analysis!$C$77</c:f>
              <c:strCache>
                <c:ptCount val="1"/>
                <c:pt idx="0">
                  <c:v>Other (incl. agriculture)</c:v>
                </c:pt>
              </c:strCache>
            </c:strRef>
          </c:tx>
          <c:spPr>
            <a:ln>
              <a:solidFill>
                <a:srgbClr val="00AEE5"/>
              </a:solidFill>
            </a:ln>
          </c:spPr>
          <c:marker>
            <c:symbol val="none"/>
          </c:marker>
          <c:cat>
            <c:strRef>
              <c:f>analysis!$D$66:$AF$66</c:f>
              <c:strCache>
                <c:ptCount val="29"/>
                <c:pt idx="0">
                  <c:v>1990</c:v>
                </c:pt>
                <c:pt idx="5">
                  <c:v>'95</c:v>
                </c:pt>
                <c:pt idx="10">
                  <c:v>2000</c:v>
                </c:pt>
                <c:pt idx="15">
                  <c:v>'05</c:v>
                </c:pt>
                <c:pt idx="20">
                  <c:v>'10</c:v>
                </c:pt>
                <c:pt idx="25">
                  <c:v>'15</c:v>
                </c:pt>
                <c:pt idx="28">
                  <c:v>'18</c:v>
                </c:pt>
              </c:strCache>
            </c:strRef>
          </c:cat>
          <c:val>
            <c:numRef>
              <c:f>analysis!$D$77:$AF$77</c:f>
              <c:numCache>
                <c:formatCode>_(* #,##0_);_(* \(#,##0\);_(* "-"??_);_(@_)</c:formatCode>
                <c:ptCount val="29"/>
                <c:pt idx="0">
                  <c:v>551</c:v>
                </c:pt>
                <c:pt idx="1">
                  <c:v>552.59999999999945</c:v>
                </c:pt>
                <c:pt idx="2">
                  <c:v>556.00000000000091</c:v>
                </c:pt>
                <c:pt idx="3">
                  <c:v>573.5</c:v>
                </c:pt>
                <c:pt idx="4">
                  <c:v>571.49999999999909</c:v>
                </c:pt>
                <c:pt idx="5">
                  <c:v>594.30000000000018</c:v>
                </c:pt>
                <c:pt idx="6">
                  <c:v>607.19999999999891</c:v>
                </c:pt>
                <c:pt idx="7">
                  <c:v>611.80000000000018</c:v>
                </c:pt>
                <c:pt idx="8">
                  <c:v>638.30000000000018</c:v>
                </c:pt>
                <c:pt idx="9">
                  <c:v>631.60000000000036</c:v>
                </c:pt>
                <c:pt idx="10">
                  <c:v>629.39999999999964</c:v>
                </c:pt>
                <c:pt idx="11">
                  <c:v>639.09999999999854</c:v>
                </c:pt>
                <c:pt idx="12">
                  <c:v>646.80000000000018</c:v>
                </c:pt>
                <c:pt idx="13">
                  <c:v>634.82523055890942</c:v>
                </c:pt>
                <c:pt idx="14">
                  <c:v>685.87617169248824</c:v>
                </c:pt>
                <c:pt idx="15">
                  <c:v>675.96133634345733</c:v>
                </c:pt>
                <c:pt idx="16">
                  <c:v>680.47703981098675</c:v>
                </c:pt>
                <c:pt idx="17">
                  <c:v>691.34561804357872</c:v>
                </c:pt>
                <c:pt idx="18">
                  <c:v>683.23718296452898</c:v>
                </c:pt>
                <c:pt idx="19">
                  <c:v>683.60243991088555</c:v>
                </c:pt>
                <c:pt idx="20">
                  <c:v>683.58385133170941</c:v>
                </c:pt>
                <c:pt idx="21">
                  <c:v>665.0217229906948</c:v>
                </c:pt>
                <c:pt idx="22">
                  <c:v>633.01937641951099</c:v>
                </c:pt>
                <c:pt idx="23">
                  <c:v>652.28422134820994</c:v>
                </c:pt>
                <c:pt idx="24">
                  <c:v>652.05586646247139</c:v>
                </c:pt>
                <c:pt idx="25">
                  <c:v>674.48197401715879</c:v>
                </c:pt>
                <c:pt idx="26">
                  <c:v>689.53534053750627</c:v>
                </c:pt>
                <c:pt idx="27">
                  <c:v>636.68006582166799</c:v>
                </c:pt>
                <c:pt idx="28">
                  <c:v>594.96003431860299</c:v>
                </c:pt>
              </c:numCache>
            </c:numRef>
          </c:val>
          <c:smooth val="0"/>
          <c:extLst>
            <c:ext xmlns:c16="http://schemas.microsoft.com/office/drawing/2014/chart" uri="{C3380CC4-5D6E-409C-BE32-E72D297353CC}">
              <c16:uniqueId val="{00000004-ECD5-4180-B651-E63CAD873552}"/>
            </c:ext>
          </c:extLst>
        </c:ser>
        <c:dLbls>
          <c:showLegendKey val="0"/>
          <c:showVal val="0"/>
          <c:showCatName val="0"/>
          <c:showSerName val="0"/>
          <c:showPercent val="0"/>
          <c:showBubbleSize val="0"/>
        </c:dLbls>
        <c:smooth val="0"/>
        <c:axId val="983288888"/>
        <c:axId val="983289280"/>
        <c:extLst/>
      </c:lineChart>
      <c:catAx>
        <c:axId val="983288888"/>
        <c:scaling>
          <c:orientation val="minMax"/>
        </c:scaling>
        <c:delete val="0"/>
        <c:axPos val="b"/>
        <c:numFmt formatCode="General" sourceLinked="1"/>
        <c:majorTickMark val="out"/>
        <c:minorTickMark val="none"/>
        <c:tickLblPos val="nextTo"/>
        <c:spPr>
          <a:ln>
            <a:solidFill>
              <a:srgbClr val="FFFFFF">
                <a:lumMod val="65000"/>
              </a:srgbClr>
            </a:solidFill>
          </a:ln>
        </c:spPr>
        <c:txPr>
          <a:bodyPr rot="0" vert="horz"/>
          <a:lstStyle/>
          <a:p>
            <a:pPr>
              <a:defRPr/>
            </a:pPr>
            <a:endParaRPr lang="en-US"/>
          </a:p>
        </c:txPr>
        <c:crossAx val="983289280"/>
        <c:crosses val="autoZero"/>
        <c:auto val="1"/>
        <c:lblAlgn val="ctr"/>
        <c:lblOffset val="100"/>
        <c:noMultiLvlLbl val="0"/>
      </c:catAx>
      <c:valAx>
        <c:axId val="983289280"/>
        <c:scaling>
          <c:orientation val="minMax"/>
          <c:max val="2500"/>
        </c:scaling>
        <c:delete val="0"/>
        <c:axPos val="l"/>
        <c:majorGridlines>
          <c:spPr>
            <a:ln w="3175">
              <a:solidFill>
                <a:srgbClr val="C0C0C0"/>
              </a:solidFill>
              <a:prstDash val="sysDash"/>
            </a:ln>
          </c:spPr>
        </c:majorGridlines>
        <c:numFmt formatCode="#,##0" sourceLinked="0"/>
        <c:majorTickMark val="out"/>
        <c:minorTickMark val="none"/>
        <c:tickLblPos val="nextTo"/>
        <c:spPr>
          <a:ln>
            <a:noFill/>
          </a:ln>
        </c:spPr>
        <c:crossAx val="983288888"/>
        <c:crosses val="autoZero"/>
        <c:crossBetween val="between"/>
      </c:valAx>
    </c:plotArea>
    <c:legend>
      <c:legendPos val="r"/>
      <c:legendEntry>
        <c:idx val="0"/>
        <c:txPr>
          <a:bodyPr/>
          <a:lstStyle/>
          <a:p>
            <a:pPr>
              <a:defRPr sz="1200"/>
            </a:pPr>
            <a:endParaRPr lang="en-US"/>
          </a:p>
        </c:txPr>
      </c:legendEntry>
      <c:legendEntry>
        <c:idx val="1"/>
        <c:txPr>
          <a:bodyPr/>
          <a:lstStyle/>
          <a:p>
            <a:pPr>
              <a:defRPr sz="1200"/>
            </a:pPr>
            <a:endParaRPr lang="en-US"/>
          </a:p>
        </c:txPr>
      </c:legendEntry>
      <c:legendEntry>
        <c:idx val="2"/>
        <c:txPr>
          <a:bodyPr/>
          <a:lstStyle/>
          <a:p>
            <a:pPr>
              <a:defRPr sz="1200"/>
            </a:pPr>
            <a:endParaRPr lang="en-US"/>
          </a:p>
        </c:txPr>
      </c:legendEntry>
      <c:legendEntry>
        <c:idx val="3"/>
        <c:txPr>
          <a:bodyPr/>
          <a:lstStyle/>
          <a:p>
            <a:pPr>
              <a:defRPr sz="1200"/>
            </a:pPr>
            <a:endParaRPr lang="en-US"/>
          </a:p>
        </c:txPr>
      </c:legendEntry>
      <c:layout>
        <c:manualLayout>
          <c:xMode val="edge"/>
          <c:yMode val="edge"/>
          <c:x val="0.76523150543990037"/>
          <c:y val="0.13201428005019972"/>
          <c:w val="0.23207698538255964"/>
          <c:h val="0.75157693303318363"/>
        </c:manualLayout>
      </c:layout>
      <c:overlay val="0"/>
      <c:txPr>
        <a:bodyPr/>
        <a:lstStyle/>
        <a:p>
          <a:pPr>
            <a:defRPr sz="900"/>
          </a:pPr>
          <a:endParaRPr lang="en-US"/>
        </a:p>
      </c:txPr>
    </c:legend>
    <c:plotVisOnly val="1"/>
    <c:dispBlanksAs val="gap"/>
    <c:showDLblsOverMax val="0"/>
  </c:chart>
  <c:spPr>
    <a:noFill/>
    <a:ln>
      <a:noFill/>
    </a:ln>
  </c:spPr>
  <c:txPr>
    <a:bodyPr/>
    <a:lstStyle/>
    <a:p>
      <a:pPr>
        <a:defRPr sz="1200">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62762762762768E-2"/>
          <c:y val="7.8015347570850505E-2"/>
          <c:w val="0.6163672138095978"/>
          <c:h val="0.81852460921354364"/>
        </c:manualLayout>
      </c:layout>
      <c:barChart>
        <c:barDir val="col"/>
        <c:grouping val="stacked"/>
        <c:varyColors val="0"/>
        <c:ser>
          <c:idx val="2"/>
          <c:order val="0"/>
          <c:tx>
            <c:strRef>
              <c:f>'166'!$B$10</c:f>
              <c:strCache>
                <c:ptCount val="1"/>
                <c:pt idx="0">
                  <c:v>Passenger EVs</c:v>
                </c:pt>
              </c:strCache>
            </c:strRef>
          </c:tx>
          <c:spPr>
            <a:solidFill>
              <a:schemeClr val="accent1"/>
            </a:solidFill>
            <a:ln>
              <a:noFill/>
            </a:ln>
            <a:effectLst/>
          </c:spPr>
          <c:invertIfNegative val="0"/>
          <c:cat>
            <c:numRef>
              <c:f>'166'!$C$9:$AB$9</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'166'!$C$10:$AB$10</c:f>
              <c:numCache>
                <c:formatCode>#,##0</c:formatCode>
                <c:ptCount val="26"/>
                <c:pt idx="0">
                  <c:v>3924.6582933579589</c:v>
                </c:pt>
                <c:pt idx="1">
                  <c:v>6462.3360061596395</c:v>
                </c:pt>
                <c:pt idx="2">
                  <c:v>9983.7101773430913</c:v>
                </c:pt>
                <c:pt idx="3">
                  <c:v>15906.595621597355</c:v>
                </c:pt>
                <c:pt idx="4">
                  <c:v>23338.926703354038</c:v>
                </c:pt>
                <c:pt idx="5">
                  <c:v>33618.784427088161</c:v>
                </c:pt>
                <c:pt idx="6">
                  <c:v>45685.193919942874</c:v>
                </c:pt>
                <c:pt idx="7">
                  <c:v>60510.426804583345</c:v>
                </c:pt>
                <c:pt idx="8">
                  <c:v>78334.285659895468</c:v>
                </c:pt>
                <c:pt idx="9">
                  <c:v>102931.41664952393</c:v>
                </c:pt>
                <c:pt idx="10">
                  <c:v>133118.70045490286</c:v>
                </c:pt>
                <c:pt idx="11">
                  <c:v>171795.26545046736</c:v>
                </c:pt>
                <c:pt idx="12">
                  <c:v>219859.45097189711</c:v>
                </c:pt>
                <c:pt idx="13">
                  <c:v>277696.49015811412</c:v>
                </c:pt>
                <c:pt idx="14">
                  <c:v>346180.85789117822</c:v>
                </c:pt>
                <c:pt idx="15">
                  <c:v>425530.77450306586</c:v>
                </c:pt>
                <c:pt idx="16">
                  <c:v>516830.2132855602</c:v>
                </c:pt>
                <c:pt idx="17">
                  <c:v>616744.62601234461</c:v>
                </c:pt>
                <c:pt idx="18">
                  <c:v>721789.2242698964</c:v>
                </c:pt>
                <c:pt idx="19">
                  <c:v>831871.8843214286</c:v>
                </c:pt>
                <c:pt idx="20">
                  <c:v>947507.17237027746</c:v>
                </c:pt>
                <c:pt idx="21">
                  <c:v>1070641.7282018212</c:v>
                </c:pt>
                <c:pt idx="22">
                  <c:v>1198120.5838924653</c:v>
                </c:pt>
                <c:pt idx="23">
                  <c:v>1332511.7664824976</c:v>
                </c:pt>
                <c:pt idx="24">
                  <c:v>1477333.6611281887</c:v>
                </c:pt>
                <c:pt idx="25">
                  <c:v>1634047.6407821383</c:v>
                </c:pt>
              </c:numCache>
            </c:numRef>
          </c:val>
          <c:extLst>
            <c:ext xmlns:c16="http://schemas.microsoft.com/office/drawing/2014/chart" uri="{C3380CC4-5D6E-409C-BE32-E72D297353CC}">
              <c16:uniqueId val="{00000000-FDBE-47E6-A534-5D6E95A0854A}"/>
            </c:ext>
          </c:extLst>
        </c:ser>
        <c:ser>
          <c:idx val="1"/>
          <c:order val="1"/>
          <c:tx>
            <c:strRef>
              <c:f>'166'!$B$11</c:f>
              <c:strCache>
                <c:ptCount val="1"/>
                <c:pt idx="0">
                  <c:v>Commercial EVs</c:v>
                </c:pt>
              </c:strCache>
            </c:strRef>
          </c:tx>
          <c:spPr>
            <a:solidFill>
              <a:schemeClr val="accent2"/>
            </a:solidFill>
            <a:ln>
              <a:noFill/>
            </a:ln>
            <a:effectLst/>
          </c:spPr>
          <c:invertIfNegative val="0"/>
          <c:cat>
            <c:numRef>
              <c:f>'166'!$C$9:$AB$9</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'166'!$C$11:$AB$11</c:f>
              <c:numCache>
                <c:formatCode>#,##0</c:formatCode>
                <c:ptCount val="26"/>
                <c:pt idx="0">
                  <c:v>0</c:v>
                </c:pt>
                <c:pt idx="1">
                  <c:v>0</c:v>
                </c:pt>
                <c:pt idx="2">
                  <c:v>0</c:v>
                </c:pt>
                <c:pt idx="3">
                  <c:v>1042.9757706931514</c:v>
                </c:pt>
                <c:pt idx="4">
                  <c:v>1418.2048332148679</c:v>
                </c:pt>
                <c:pt idx="5">
                  <c:v>2167.2240989415409</c:v>
                </c:pt>
                <c:pt idx="6">
                  <c:v>3254.3909967144155</c:v>
                </c:pt>
                <c:pt idx="7">
                  <c:v>4931.1628210483632</c:v>
                </c:pt>
                <c:pt idx="8">
                  <c:v>7249.2096895518052</c:v>
                </c:pt>
                <c:pt idx="9">
                  <c:v>10730.723782300776</c:v>
                </c:pt>
                <c:pt idx="10">
                  <c:v>15558.841670440755</c:v>
                </c:pt>
                <c:pt idx="11">
                  <c:v>21591.693102727655</c:v>
                </c:pt>
                <c:pt idx="12">
                  <c:v>28005.887785546605</c:v>
                </c:pt>
                <c:pt idx="13">
                  <c:v>35938.540101371604</c:v>
                </c:pt>
                <c:pt idx="14">
                  <c:v>45965.740530418538</c:v>
                </c:pt>
                <c:pt idx="15">
                  <c:v>58450.176899607701</c:v>
                </c:pt>
                <c:pt idx="16">
                  <c:v>74007.016556341099</c:v>
                </c:pt>
                <c:pt idx="17">
                  <c:v>92308.811964410852</c:v>
                </c:pt>
                <c:pt idx="18">
                  <c:v>113479.31553354395</c:v>
                </c:pt>
                <c:pt idx="19">
                  <c:v>138110.68601180305</c:v>
                </c:pt>
                <c:pt idx="20">
                  <c:v>166701.42222331479</c:v>
                </c:pt>
                <c:pt idx="21">
                  <c:v>199855.91750761383</c:v>
                </c:pt>
                <c:pt idx="22">
                  <c:v>237846.35690762056</c:v>
                </c:pt>
                <c:pt idx="23">
                  <c:v>279852.28065191011</c:v>
                </c:pt>
                <c:pt idx="24">
                  <c:v>328402.54398459621</c:v>
                </c:pt>
                <c:pt idx="25">
                  <c:v>383435.17062355415</c:v>
                </c:pt>
              </c:numCache>
            </c:numRef>
          </c:val>
          <c:extLst>
            <c:ext xmlns:c16="http://schemas.microsoft.com/office/drawing/2014/chart" uri="{C3380CC4-5D6E-409C-BE32-E72D297353CC}">
              <c16:uniqueId val="{00000001-FDBE-47E6-A534-5D6E95A0854A}"/>
            </c:ext>
          </c:extLst>
        </c:ser>
        <c:ser>
          <c:idx val="0"/>
          <c:order val="2"/>
          <c:tx>
            <c:strRef>
              <c:f>'166'!$B$12</c:f>
              <c:strCache>
                <c:ptCount val="1"/>
                <c:pt idx="0">
                  <c:v>E-buses</c:v>
                </c:pt>
              </c:strCache>
            </c:strRef>
          </c:tx>
          <c:spPr>
            <a:solidFill>
              <a:schemeClr val="accent3"/>
            </a:solidFill>
            <a:ln>
              <a:noFill/>
            </a:ln>
            <a:effectLst/>
            <a:extLst>
              <a:ext uri="{91240B29-F687-4F45-9708-019B960494DF}">
                <a14:hiddenLine xmlns:a14="http://schemas.microsoft.com/office/drawing/2010/main">
                  <a:noFill/>
                </a14:hiddenLine>
              </a:ext>
            </a:ex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FDBE-47E6-A534-5D6E95A0854A}"/>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FDBE-47E6-A534-5D6E95A0854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FDBE-47E6-A534-5D6E95A0854A}"/>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FDBE-47E6-A534-5D6E95A0854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FDBE-47E6-A534-5D6E95A0854A}"/>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D-FDBE-47E6-A534-5D6E95A0854A}"/>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F-FDBE-47E6-A534-5D6E95A0854A}"/>
              </c:ext>
            </c:extLst>
          </c:dPt>
          <c:dPt>
            <c:idx val="7"/>
            <c:invertIfNegative val="0"/>
            <c:bubble3D val="0"/>
            <c:spPr>
              <a:solidFill>
                <a:schemeClr val="accent3"/>
              </a:solidFill>
              <a:ln>
                <a:noFill/>
              </a:ln>
              <a:effectLst/>
            </c:spPr>
            <c:extLst>
              <c:ext xmlns:c16="http://schemas.microsoft.com/office/drawing/2014/chart" uri="{C3380CC4-5D6E-409C-BE32-E72D297353CC}">
                <c16:uniqueId val="{00000011-FDBE-47E6-A534-5D6E95A0854A}"/>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3-FDBE-47E6-A534-5D6E95A0854A}"/>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5-FDBE-47E6-A534-5D6E95A0854A}"/>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17-FDBE-47E6-A534-5D6E95A0854A}"/>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19-FDBE-47E6-A534-5D6E95A0854A}"/>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1B-FDBE-47E6-A534-5D6E95A0854A}"/>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D-FDBE-47E6-A534-5D6E95A0854A}"/>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F-FDBE-47E6-A534-5D6E95A0854A}"/>
              </c:ext>
            </c:extLst>
          </c:dPt>
          <c:dPt>
            <c:idx val="15"/>
            <c:invertIfNegative val="0"/>
            <c:bubble3D val="0"/>
            <c:spPr>
              <a:solidFill>
                <a:schemeClr val="accent3"/>
              </a:solidFill>
              <a:ln>
                <a:noFill/>
              </a:ln>
              <a:effectLst/>
            </c:spPr>
            <c:extLst>
              <c:ext xmlns:c16="http://schemas.microsoft.com/office/drawing/2014/chart" uri="{C3380CC4-5D6E-409C-BE32-E72D297353CC}">
                <c16:uniqueId val="{00000021-FDBE-47E6-A534-5D6E95A0854A}"/>
              </c:ext>
            </c:extLst>
          </c:dPt>
          <c:dPt>
            <c:idx val="16"/>
            <c:invertIfNegative val="0"/>
            <c:bubble3D val="0"/>
            <c:spPr>
              <a:solidFill>
                <a:schemeClr val="accent3"/>
              </a:solidFill>
              <a:ln>
                <a:noFill/>
              </a:ln>
              <a:effectLst/>
            </c:spPr>
            <c:extLst>
              <c:ext xmlns:c16="http://schemas.microsoft.com/office/drawing/2014/chart" uri="{C3380CC4-5D6E-409C-BE32-E72D297353CC}">
                <c16:uniqueId val="{00000023-FDBE-47E6-A534-5D6E95A0854A}"/>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25-FDBE-47E6-A534-5D6E95A0854A}"/>
              </c:ext>
            </c:extLst>
          </c:dPt>
          <c:dPt>
            <c:idx val="18"/>
            <c:invertIfNegative val="0"/>
            <c:bubble3D val="0"/>
            <c:spPr>
              <a:solidFill>
                <a:schemeClr val="accent3"/>
              </a:solidFill>
              <a:ln>
                <a:noFill/>
              </a:ln>
              <a:effectLst/>
            </c:spPr>
            <c:extLst>
              <c:ext xmlns:c16="http://schemas.microsoft.com/office/drawing/2014/chart" uri="{C3380CC4-5D6E-409C-BE32-E72D297353CC}">
                <c16:uniqueId val="{00000027-FDBE-47E6-A534-5D6E95A0854A}"/>
              </c:ext>
            </c:extLst>
          </c:dPt>
          <c:dPt>
            <c:idx val="19"/>
            <c:invertIfNegative val="0"/>
            <c:bubble3D val="0"/>
            <c:spPr>
              <a:solidFill>
                <a:schemeClr val="accent3"/>
              </a:solidFill>
              <a:ln>
                <a:noFill/>
              </a:ln>
              <a:effectLst/>
            </c:spPr>
            <c:extLst>
              <c:ext xmlns:c16="http://schemas.microsoft.com/office/drawing/2014/chart" uri="{C3380CC4-5D6E-409C-BE32-E72D297353CC}">
                <c16:uniqueId val="{00000029-FDBE-47E6-A534-5D6E95A0854A}"/>
              </c:ext>
            </c:extLst>
          </c:dPt>
          <c:dPt>
            <c:idx val="20"/>
            <c:invertIfNegative val="0"/>
            <c:bubble3D val="0"/>
            <c:spPr>
              <a:solidFill>
                <a:schemeClr val="accent3"/>
              </a:solidFill>
              <a:ln>
                <a:noFill/>
              </a:ln>
              <a:effectLst/>
            </c:spPr>
            <c:extLst>
              <c:ext xmlns:c16="http://schemas.microsoft.com/office/drawing/2014/chart" uri="{C3380CC4-5D6E-409C-BE32-E72D297353CC}">
                <c16:uniqueId val="{0000002B-FDBE-47E6-A534-5D6E95A0854A}"/>
              </c:ext>
            </c:extLst>
          </c:dPt>
          <c:dPt>
            <c:idx val="21"/>
            <c:invertIfNegative val="0"/>
            <c:bubble3D val="0"/>
            <c:spPr>
              <a:solidFill>
                <a:schemeClr val="accent3"/>
              </a:solidFill>
              <a:ln>
                <a:noFill/>
              </a:ln>
              <a:effectLst/>
            </c:spPr>
            <c:extLst>
              <c:ext xmlns:c16="http://schemas.microsoft.com/office/drawing/2014/chart" uri="{C3380CC4-5D6E-409C-BE32-E72D297353CC}">
                <c16:uniqueId val="{0000002D-FDBE-47E6-A534-5D6E95A0854A}"/>
              </c:ext>
            </c:extLst>
          </c:dPt>
          <c:dPt>
            <c:idx val="22"/>
            <c:invertIfNegative val="0"/>
            <c:bubble3D val="0"/>
            <c:spPr>
              <a:solidFill>
                <a:schemeClr val="accent3"/>
              </a:solidFill>
              <a:ln>
                <a:noFill/>
              </a:ln>
              <a:effectLst/>
            </c:spPr>
            <c:extLst>
              <c:ext xmlns:c16="http://schemas.microsoft.com/office/drawing/2014/chart" uri="{C3380CC4-5D6E-409C-BE32-E72D297353CC}">
                <c16:uniqueId val="{0000002F-FDBE-47E6-A534-5D6E95A0854A}"/>
              </c:ext>
            </c:extLst>
          </c:dPt>
          <c:dPt>
            <c:idx val="23"/>
            <c:invertIfNegative val="0"/>
            <c:bubble3D val="0"/>
            <c:spPr>
              <a:solidFill>
                <a:schemeClr val="accent3"/>
              </a:solidFill>
              <a:ln>
                <a:noFill/>
              </a:ln>
              <a:effectLst/>
            </c:spPr>
            <c:extLst>
              <c:ext xmlns:c16="http://schemas.microsoft.com/office/drawing/2014/chart" uri="{C3380CC4-5D6E-409C-BE32-E72D297353CC}">
                <c16:uniqueId val="{00000031-FDBE-47E6-A534-5D6E95A0854A}"/>
              </c:ext>
            </c:extLst>
          </c:dPt>
          <c:dPt>
            <c:idx val="24"/>
            <c:invertIfNegative val="0"/>
            <c:bubble3D val="0"/>
            <c:spPr>
              <a:solidFill>
                <a:schemeClr val="accent3"/>
              </a:solidFill>
              <a:ln>
                <a:noFill/>
              </a:ln>
              <a:effectLst/>
            </c:spPr>
            <c:extLst>
              <c:ext xmlns:c16="http://schemas.microsoft.com/office/drawing/2014/chart" uri="{C3380CC4-5D6E-409C-BE32-E72D297353CC}">
                <c16:uniqueId val="{00000033-FDBE-47E6-A534-5D6E95A0854A}"/>
              </c:ext>
            </c:extLst>
          </c:dPt>
          <c:dPt>
            <c:idx val="25"/>
            <c:invertIfNegative val="0"/>
            <c:bubble3D val="0"/>
            <c:spPr>
              <a:solidFill>
                <a:schemeClr val="accent3"/>
              </a:solidFill>
              <a:ln>
                <a:noFill/>
              </a:ln>
              <a:effectLst/>
            </c:spPr>
            <c:extLst>
              <c:ext xmlns:c16="http://schemas.microsoft.com/office/drawing/2014/chart" uri="{C3380CC4-5D6E-409C-BE32-E72D297353CC}">
                <c16:uniqueId val="{00000035-FDBE-47E6-A534-5D6E95A0854A}"/>
              </c:ext>
            </c:extLst>
          </c:dPt>
          <c:dPt>
            <c:idx val="26"/>
            <c:invertIfNegative val="0"/>
            <c:bubble3D val="0"/>
            <c:spPr>
              <a:solidFill>
                <a:schemeClr val="accent3"/>
              </a:solidFill>
              <a:ln>
                <a:noFill/>
              </a:ln>
              <a:effectLst/>
            </c:spPr>
            <c:extLst>
              <c:ext xmlns:c16="http://schemas.microsoft.com/office/drawing/2014/chart" uri="{C3380CC4-5D6E-409C-BE32-E72D297353CC}">
                <c16:uniqueId val="{00000037-FDBE-47E6-A534-5D6E95A0854A}"/>
              </c:ext>
            </c:extLst>
          </c:dPt>
          <c:dPt>
            <c:idx val="27"/>
            <c:invertIfNegative val="0"/>
            <c:bubble3D val="0"/>
            <c:spPr>
              <a:solidFill>
                <a:schemeClr val="accent3"/>
              </a:solidFill>
              <a:ln>
                <a:noFill/>
              </a:ln>
              <a:effectLst/>
            </c:spPr>
            <c:extLst>
              <c:ext xmlns:c16="http://schemas.microsoft.com/office/drawing/2014/chart" uri="{C3380CC4-5D6E-409C-BE32-E72D297353CC}">
                <c16:uniqueId val="{00000039-FDBE-47E6-A534-5D6E95A0854A}"/>
              </c:ext>
            </c:extLst>
          </c:dPt>
          <c:dPt>
            <c:idx val="28"/>
            <c:invertIfNegative val="0"/>
            <c:bubble3D val="0"/>
            <c:spPr>
              <a:solidFill>
                <a:schemeClr val="accent3"/>
              </a:solidFill>
              <a:ln>
                <a:noFill/>
              </a:ln>
              <a:effectLst/>
            </c:spPr>
            <c:extLst>
              <c:ext xmlns:c16="http://schemas.microsoft.com/office/drawing/2014/chart" uri="{C3380CC4-5D6E-409C-BE32-E72D297353CC}">
                <c16:uniqueId val="{0000003B-FDBE-47E6-A534-5D6E95A0854A}"/>
              </c:ext>
            </c:extLst>
          </c:dPt>
          <c:dPt>
            <c:idx val="29"/>
            <c:invertIfNegative val="0"/>
            <c:bubble3D val="0"/>
            <c:spPr>
              <a:solidFill>
                <a:schemeClr val="accent3"/>
              </a:solidFill>
              <a:ln>
                <a:noFill/>
              </a:ln>
              <a:effectLst/>
            </c:spPr>
            <c:extLst>
              <c:ext xmlns:c16="http://schemas.microsoft.com/office/drawing/2014/chart" uri="{C3380CC4-5D6E-409C-BE32-E72D297353CC}">
                <c16:uniqueId val="{0000003D-FDBE-47E6-A534-5D6E95A0854A}"/>
              </c:ext>
            </c:extLst>
          </c:dPt>
          <c:cat>
            <c:numRef>
              <c:f>'166'!$C$9:$AB$9</c:f>
              <c:numCache>
                <c:formatCode>General</c:formatCode>
                <c:ptCount val="2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numCache>
            </c:numRef>
          </c:cat>
          <c:val>
            <c:numRef>
              <c:f>'166'!$C$12:$AB$12</c:f>
              <c:numCache>
                <c:formatCode>#,##0</c:formatCode>
                <c:ptCount val="26"/>
                <c:pt idx="0">
                  <c:v>13203.759517806453</c:v>
                </c:pt>
                <c:pt idx="1">
                  <c:v>25262.409504694348</c:v>
                </c:pt>
                <c:pt idx="2">
                  <c:v>34888.075537839439</c:v>
                </c:pt>
                <c:pt idx="3">
                  <c:v>38573.941971911401</c:v>
                </c:pt>
                <c:pt idx="4">
                  <c:v>49546.375455629139</c:v>
                </c:pt>
                <c:pt idx="5">
                  <c:v>61183.876047685073</c:v>
                </c:pt>
                <c:pt idx="6">
                  <c:v>70449.698458588464</c:v>
                </c:pt>
                <c:pt idx="7">
                  <c:v>79667.21348314939</c:v>
                </c:pt>
                <c:pt idx="8">
                  <c:v>89155.527496598967</c:v>
                </c:pt>
                <c:pt idx="9">
                  <c:v>97408.443112474401</c:v>
                </c:pt>
                <c:pt idx="10">
                  <c:v>104340.44885624445</c:v>
                </c:pt>
                <c:pt idx="11">
                  <c:v>112349.65093574319</c:v>
                </c:pt>
                <c:pt idx="12">
                  <c:v>119014.2313264586</c:v>
                </c:pt>
                <c:pt idx="13">
                  <c:v>127608.31890841942</c:v>
                </c:pt>
                <c:pt idx="14">
                  <c:v>138987.37060657016</c:v>
                </c:pt>
                <c:pt idx="15">
                  <c:v>150799.30854016254</c:v>
                </c:pt>
                <c:pt idx="16">
                  <c:v>161299.55228080219</c:v>
                </c:pt>
                <c:pt idx="17">
                  <c:v>169647.68903567977</c:v>
                </c:pt>
                <c:pt idx="18">
                  <c:v>176088.03506345718</c:v>
                </c:pt>
                <c:pt idx="19">
                  <c:v>183292.78923244818</c:v>
                </c:pt>
                <c:pt idx="20">
                  <c:v>188721.12314701398</c:v>
                </c:pt>
                <c:pt idx="21">
                  <c:v>194252.74720818331</c:v>
                </c:pt>
                <c:pt idx="22">
                  <c:v>199855.04083708339</c:v>
                </c:pt>
                <c:pt idx="23">
                  <c:v>205444.19591091527</c:v>
                </c:pt>
                <c:pt idx="24">
                  <c:v>210358.61013620216</c:v>
                </c:pt>
                <c:pt idx="25">
                  <c:v>215592.36218653744</c:v>
                </c:pt>
              </c:numCache>
            </c:numRef>
          </c:val>
          <c:extLst>
            <c:ext xmlns:c16="http://schemas.microsoft.com/office/drawing/2014/chart" uri="{C3380CC4-5D6E-409C-BE32-E72D297353CC}">
              <c16:uniqueId val="{0000003E-FDBE-47E6-A534-5D6E95A0854A}"/>
            </c:ext>
          </c:extLst>
        </c:ser>
        <c:dLbls>
          <c:showLegendKey val="0"/>
          <c:showVal val="0"/>
          <c:showCatName val="0"/>
          <c:showSerName val="0"/>
          <c:showPercent val="0"/>
          <c:showBubbleSize val="0"/>
        </c:dLbls>
        <c:gapWidth val="50"/>
        <c:overlap val="100"/>
        <c:axId val="117237248"/>
        <c:axId val="117238784"/>
      </c:barChart>
      <c:catAx>
        <c:axId val="117237248"/>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7238784"/>
        <c:crosses val="autoZero"/>
        <c:auto val="1"/>
        <c:lblAlgn val="ctr"/>
        <c:lblOffset val="100"/>
        <c:tickLblSkip val="5"/>
        <c:noMultiLvlLbl val="0"/>
      </c:catAx>
      <c:valAx>
        <c:axId val="117238784"/>
        <c:scaling>
          <c:orientation val="minMax"/>
          <c:max val="2500000"/>
        </c:scaling>
        <c:delete val="0"/>
        <c:axPos val="l"/>
        <c:majorGridlines>
          <c:spPr>
            <a:ln w="3175" cap="flat" cmpd="sng" algn="ctr">
              <a:solidFill>
                <a:srgbClr val="C0C0C0"/>
              </a:solidFill>
              <a:prstDash val="sysDash"/>
              <a:round/>
              <a:headEnd type="none" w="med" len="med"/>
              <a:tailEnd type="none" w="med" len="med"/>
            </a:ln>
            <a:effectLst/>
          </c:spPr>
        </c:majorGridlines>
        <c:numFmt formatCode="#,###"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17237248"/>
        <c:crosses val="autoZero"/>
        <c:crossBetween val="between"/>
        <c:dispUnits>
          <c:builtInUnit val="thousands"/>
          <c:dispUnitsLbl>
            <c:layout/>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ispUnitsLbl>
        </c:dispUnits>
      </c:valAx>
      <c:spPr>
        <a:solidFill>
          <a:srgbClr val="FFFFFF">
            <a:lumMod val="100000"/>
            <a:alpha val="0"/>
          </a:srgbClr>
        </a:solidFill>
        <a:ln>
          <a:noFill/>
        </a:ln>
        <a:effectLst/>
      </c:spPr>
    </c:plotArea>
    <c:legend>
      <c:legendPos val="r"/>
      <c:layout>
        <c:manualLayout>
          <c:xMode val="edge"/>
          <c:yMode val="edge"/>
          <c:x val="0.74989456380595243"/>
          <c:y val="0.13056151777220323"/>
          <c:w val="0.25010543619404768"/>
          <c:h val="0.7673355414814743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rgbClr val="FFFFFF">
        <a:lumMod val="100000"/>
        <a:alpha val="0"/>
      </a:srgbClr>
    </a:solid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0"/>
            </a:pPr>
            <a:r>
              <a:rPr lang="en-US" sz="1200" b="0"/>
              <a:t>TWh</a:t>
            </a:r>
          </a:p>
        </c:rich>
      </c:tx>
      <c:layout>
        <c:manualLayout>
          <c:xMode val="edge"/>
          <c:yMode val="edge"/>
          <c:x val="1.3888888888888888E-2"/>
          <c:y val="2.3148148148148147E-2"/>
        </c:manualLayout>
      </c:layout>
      <c:overlay val="0"/>
      <c:spPr>
        <a:noFill/>
        <a:ln>
          <a:noFill/>
        </a:ln>
        <a:effectLst/>
      </c:spPr>
    </c:title>
    <c:autoTitleDeleted val="0"/>
    <c:plotArea>
      <c:layout>
        <c:manualLayout>
          <c:layoutTarget val="inner"/>
          <c:xMode val="edge"/>
          <c:yMode val="edge"/>
          <c:x val="6.9669291338582684E-2"/>
          <c:y val="0.1543171778298619"/>
          <c:w val="0.86066141732283463"/>
          <c:h val="0.75401483111324386"/>
        </c:manualLayout>
      </c:layout>
      <c:areaChart>
        <c:grouping val="stacked"/>
        <c:varyColors val="0"/>
        <c:ser>
          <c:idx val="0"/>
          <c:order val="0"/>
          <c:tx>
            <c:strRef>
              <c:f>Data!$B$483</c:f>
              <c:strCache>
                <c:ptCount val="1"/>
                <c:pt idx="0">
                  <c:v>Net electricity demand</c:v>
                </c:pt>
              </c:strCache>
            </c:strRef>
          </c:tx>
          <c:spPr>
            <a:solidFill>
              <a:srgbClr val="00AEE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numRef>
              <c:f>Ref!$K$8:$AW$8</c:f>
              <c:numCache>
                <c:formatCode>General</c:formatCode>
                <c:ptCount val="26"/>
                <c:pt idx="4" formatCode="0">
                  <c:v>2019</c:v>
                </c:pt>
                <c:pt idx="10" formatCode="0">
                  <c:v>2025</c:v>
                </c:pt>
                <c:pt idx="15" formatCode="0">
                  <c:v>2030</c:v>
                </c:pt>
                <c:pt idx="20" formatCode="0">
                  <c:v>2035</c:v>
                </c:pt>
                <c:pt idx="25" formatCode="0">
                  <c:v>2040</c:v>
                </c:pt>
              </c:numCache>
              <c:extLst/>
            </c:numRef>
          </c:cat>
          <c:val>
            <c:numRef>
              <c:f>Data!$H$483:$AT$483</c:f>
              <c:numCache>
                <c:formatCode>#,##0</c:formatCode>
                <c:ptCount val="26"/>
                <c:pt idx="0">
                  <c:v>4203.7887086293103</c:v>
                </c:pt>
                <c:pt idx="1">
                  <c:v>4231.1180534196528</c:v>
                </c:pt>
                <c:pt idx="2">
                  <c:v>4191.0596973809124</c:v>
                </c:pt>
                <c:pt idx="3">
                  <c:v>4350.8542099666465</c:v>
                </c:pt>
                <c:pt idx="4">
                  <c:v>4277.9064092627568</c:v>
                </c:pt>
                <c:pt idx="5">
                  <c:v>4293.0962099321059</c:v>
                </c:pt>
                <c:pt idx="6">
                  <c:v>4308.7231117520259</c:v>
                </c:pt>
                <c:pt idx="7">
                  <c:v>4323.0339851851923</c:v>
                </c:pt>
                <c:pt idx="8">
                  <c:v>4333.2166362639427</c:v>
                </c:pt>
                <c:pt idx="9">
                  <c:v>4341.7256392082672</c:v>
                </c:pt>
                <c:pt idx="10">
                  <c:v>4347.6088052650466</c:v>
                </c:pt>
                <c:pt idx="11">
                  <c:v>4350.2144821399024</c:v>
                </c:pt>
                <c:pt idx="12">
                  <c:v>4349.9050787518281</c:v>
                </c:pt>
                <c:pt idx="13">
                  <c:v>4346.3342968368224</c:v>
                </c:pt>
                <c:pt idx="14">
                  <c:v>4340.1758123075924</c:v>
                </c:pt>
                <c:pt idx="15">
                  <c:v>4331.1127146588033</c:v>
                </c:pt>
                <c:pt idx="16">
                  <c:v>4319.5408350509251</c:v>
                </c:pt>
                <c:pt idx="17">
                  <c:v>4306.5555586741548</c:v>
                </c:pt>
                <c:pt idx="18">
                  <c:v>4291.2567029994607</c:v>
                </c:pt>
                <c:pt idx="19">
                  <c:v>4275.6179599673405</c:v>
                </c:pt>
                <c:pt idx="20">
                  <c:v>4260.1408128966987</c:v>
                </c:pt>
                <c:pt idx="21">
                  <c:v>4243.6368940253096</c:v>
                </c:pt>
                <c:pt idx="22">
                  <c:v>4227.0419555412409</c:v>
                </c:pt>
                <c:pt idx="23">
                  <c:v>4209.7024221047877</c:v>
                </c:pt>
                <c:pt idx="24">
                  <c:v>4191.278251913991</c:v>
                </c:pt>
                <c:pt idx="25">
                  <c:v>4172.7439834316756</c:v>
                </c:pt>
              </c:numCache>
              <c:extLst/>
            </c:numRef>
          </c:val>
          <c:extLst>
            <c:ext xmlns:c16="http://schemas.microsoft.com/office/drawing/2014/chart" uri="{C3380CC4-5D6E-409C-BE32-E72D297353CC}">
              <c16:uniqueId val="{00000000-E54C-4CF5-9F78-5FCA80FFCA4B}"/>
            </c:ext>
          </c:extLst>
        </c:ser>
        <c:ser>
          <c:idx val="2"/>
          <c:order val="1"/>
          <c:tx>
            <c:strRef>
              <c:f>Data!$B$484</c:f>
              <c:strCache>
                <c:ptCount val="1"/>
                <c:pt idx="0">
                  <c:v>FALSE</c:v>
                </c:pt>
              </c:strCache>
            </c:strRef>
          </c:tx>
          <c:spPr>
            <a:ln w="25400">
              <a:noFill/>
            </a:ln>
          </c:spPr>
          <c:cat>
            <c:numRef>
              <c:f>Ref!$K$8:$AW$8</c:f>
              <c:numCache>
                <c:formatCode>General</c:formatCode>
                <c:ptCount val="39"/>
                <c:pt idx="0" formatCode="0">
                  <c:v>2012</c:v>
                </c:pt>
                <c:pt idx="7" formatCode="0">
                  <c:v>2019</c:v>
                </c:pt>
                <c:pt idx="13" formatCode="0">
                  <c:v>2025</c:v>
                </c:pt>
                <c:pt idx="18" formatCode="0">
                  <c:v>2030</c:v>
                </c:pt>
                <c:pt idx="23" formatCode="0">
                  <c:v>2035</c:v>
                </c:pt>
                <c:pt idx="28" formatCode="0">
                  <c:v>2040</c:v>
                </c:pt>
                <c:pt idx="33" formatCode="0">
                  <c:v>2045</c:v>
                </c:pt>
                <c:pt idx="38" formatCode="0">
                  <c:v>2050</c:v>
                </c:pt>
              </c:numCache>
              <c:extLst/>
            </c:numRef>
          </c:cat>
          <c:val>
            <c:numRef>
              <c:f>Data!$H$484:$AT$484</c:f>
              <c:extLst/>
            </c:numRef>
          </c:val>
          <c:extLst>
            <c:ext xmlns:c16="http://schemas.microsoft.com/office/drawing/2014/chart" uri="{C3380CC4-5D6E-409C-BE32-E72D297353CC}">
              <c16:uniqueId val="{00000000-CF5F-43FC-8752-84D18C78B06E}"/>
            </c:ext>
          </c:extLst>
        </c:ser>
        <c:ser>
          <c:idx val="1"/>
          <c:order val="2"/>
          <c:tx>
            <c:strRef>
              <c:f>Data!$B$485</c:f>
              <c:strCache>
                <c:ptCount val="1"/>
                <c:pt idx="0">
                  <c:v>EV demand</c:v>
                </c:pt>
              </c:strCache>
            </c:strRef>
          </c:tx>
          <c:spPr>
            <a:solidFill>
              <a:srgbClr val="7654A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numRef>
              <c:f>Ref!$K$8:$AW$8</c:f>
              <c:numCache>
                <c:formatCode>General</c:formatCode>
                <c:ptCount val="26"/>
                <c:pt idx="4" formatCode="0">
                  <c:v>2019</c:v>
                </c:pt>
                <c:pt idx="10" formatCode="0">
                  <c:v>2025</c:v>
                </c:pt>
                <c:pt idx="15" formatCode="0">
                  <c:v>2030</c:v>
                </c:pt>
                <c:pt idx="20" formatCode="0">
                  <c:v>2035</c:v>
                </c:pt>
                <c:pt idx="25" formatCode="0">
                  <c:v>2040</c:v>
                </c:pt>
              </c:numCache>
              <c:extLst/>
            </c:numRef>
          </c:cat>
          <c:val>
            <c:numRef>
              <c:f>Data!$H$485:$AT$485</c:f>
              <c:numCache>
                <c:formatCode>#,##0</c:formatCode>
                <c:ptCount val="26"/>
                <c:pt idx="0">
                  <c:v>1.6058267117750462</c:v>
                </c:pt>
                <c:pt idx="1">
                  <c:v>2.2435336152366134</c:v>
                </c:pt>
                <c:pt idx="2">
                  <c:v>2.9592396701553683</c:v>
                </c:pt>
                <c:pt idx="3">
                  <c:v>4.2977541413835585</c:v>
                </c:pt>
                <c:pt idx="4">
                  <c:v>5.8741144032209061</c:v>
                </c:pt>
                <c:pt idx="5">
                  <c:v>8.2032842473492931</c:v>
                </c:pt>
                <c:pt idx="6">
                  <c:v>11.197560980992881</c:v>
                </c:pt>
                <c:pt idx="7">
                  <c:v>14.812745453873433</c:v>
                </c:pt>
                <c:pt idx="8">
                  <c:v>18.882312115189688</c:v>
                </c:pt>
                <c:pt idx="9">
                  <c:v>24.886427517140056</c:v>
                </c:pt>
                <c:pt idx="10">
                  <c:v>32.116047150208288</c:v>
                </c:pt>
                <c:pt idx="11">
                  <c:v>40.958276008772373</c:v>
                </c:pt>
                <c:pt idx="12">
                  <c:v>51.870371272062464</c:v>
                </c:pt>
                <c:pt idx="13">
                  <c:v>65.425635529667289</c:v>
                </c:pt>
                <c:pt idx="14">
                  <c:v>82.220035786629893</c:v>
                </c:pt>
                <c:pt idx="15">
                  <c:v>102.6784024711543</c:v>
                </c:pt>
                <c:pt idx="16">
                  <c:v>126.59843838709708</c:v>
                </c:pt>
                <c:pt idx="17">
                  <c:v>153.04913381524301</c:v>
                </c:pt>
                <c:pt idx="18">
                  <c:v>181.22257496647188</c:v>
                </c:pt>
                <c:pt idx="19">
                  <c:v>210.83096214434099</c:v>
                </c:pt>
                <c:pt idx="20">
                  <c:v>242.07631935826114</c:v>
                </c:pt>
                <c:pt idx="21">
                  <c:v>277.75406053045828</c:v>
                </c:pt>
                <c:pt idx="22">
                  <c:v>313.6093795609118</c:v>
                </c:pt>
                <c:pt idx="23">
                  <c:v>352.25688827368839</c:v>
                </c:pt>
                <c:pt idx="24">
                  <c:v>394.38700172071117</c:v>
                </c:pt>
                <c:pt idx="25">
                  <c:v>438.63982511965787</c:v>
                </c:pt>
              </c:numCache>
              <c:extLst/>
            </c:numRef>
          </c:val>
          <c:extLst>
            <c:ext xmlns:c16="http://schemas.microsoft.com/office/drawing/2014/chart" uri="{C3380CC4-5D6E-409C-BE32-E72D297353CC}">
              <c16:uniqueId val="{00000001-E54C-4CF5-9F78-5FCA80FFCA4B}"/>
            </c:ext>
          </c:extLst>
        </c:ser>
        <c:dLbls>
          <c:showLegendKey val="0"/>
          <c:showVal val="0"/>
          <c:showCatName val="0"/>
          <c:showSerName val="0"/>
          <c:showPercent val="0"/>
          <c:showBubbleSize val="0"/>
        </c:dLbls>
        <c:axId val="116949760"/>
        <c:axId val="116951296"/>
      </c:areaChart>
      <c:catAx>
        <c:axId val="116949760"/>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60000000" vert="horz"/>
          <a:lstStyle/>
          <a:p>
            <a:pPr>
              <a:defRPr/>
            </a:pPr>
            <a:endParaRPr lang="en-US"/>
          </a:p>
        </c:txPr>
        <c:crossAx val="116951296"/>
        <c:crosses val="autoZero"/>
        <c:auto val="1"/>
        <c:lblAlgn val="ctr"/>
        <c:lblOffset val="100"/>
        <c:noMultiLvlLbl val="0"/>
      </c:catAx>
      <c:valAx>
        <c:axId val="116951296"/>
        <c:scaling>
          <c:orientation val="minMax"/>
          <c:min val="0"/>
        </c:scaling>
        <c:delete val="1"/>
        <c:axPos val="l"/>
        <c:majorGridlines>
          <c:spPr>
            <a:ln w="3175" cap="flat" cmpd="sng" algn="ctr">
              <a:solidFill>
                <a:srgbClr val="C0C0C0"/>
              </a:solidFill>
              <a:prstDash val="sysDash"/>
              <a:round/>
              <a:headEnd type="none" w="med" len="med"/>
              <a:tailEnd type="none" w="med" len="med"/>
            </a:ln>
            <a:effectLst/>
          </c:spPr>
        </c:majorGridlines>
        <c:numFmt formatCode="#,##0" sourceLinked="1"/>
        <c:majorTickMark val="out"/>
        <c:minorTickMark val="none"/>
        <c:tickLblPos val="nextTo"/>
        <c:crossAx val="116949760"/>
        <c:crosses val="autoZero"/>
        <c:crossBetween val="midCat"/>
      </c:valAx>
      <c:spPr>
        <a:noFill/>
        <a:ln>
          <a:noFill/>
        </a:ln>
        <a:effectLst/>
      </c:spPr>
    </c:plotArea>
    <c:plotVisOnly val="1"/>
    <c:dispBlanksAs val="zero"/>
    <c:showDLblsOverMax val="0"/>
  </c:chart>
  <c:spPr>
    <a:solidFill>
      <a:srgbClr val="FFFFFF">
        <a:lumMod val="100000"/>
      </a:srgbClr>
    </a:solid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sz="1000" b="0" dirty="0" smtClean="0"/>
              <a:t>120 GW</a:t>
            </a:r>
            <a:r>
              <a:rPr lang="en-GB" sz="500" b="0" dirty="0" smtClean="0"/>
              <a:t>DC</a:t>
            </a:r>
            <a:endParaRPr lang="en-GB" sz="500" b="0" dirty="0"/>
          </a:p>
        </c:rich>
      </c:tx>
      <c:layout>
        <c:manualLayout>
          <c:xMode val="edge"/>
          <c:yMode val="edge"/>
          <c:x val="0"/>
          <c:y val="1.7398244398600823E-2"/>
        </c:manualLayout>
      </c:layout>
      <c:overlay val="0"/>
      <c:spPr>
        <a:solidFill>
          <a:sysClr val="window" lastClr="FFFFFF"/>
        </a:solidFill>
        <a:ln>
          <a:noFill/>
        </a:ln>
        <a:effectLst/>
      </c:spPr>
    </c:title>
    <c:autoTitleDeleted val="0"/>
    <c:plotArea>
      <c:layout>
        <c:manualLayout>
          <c:layoutTarget val="inner"/>
          <c:xMode val="edge"/>
          <c:yMode val="edge"/>
          <c:x val="7.6363998752552786E-2"/>
          <c:y val="5.8334632007245826E-2"/>
          <c:w val="0.90626024148713946"/>
          <c:h val="0.65532088560817292"/>
        </c:manualLayout>
      </c:layout>
      <c:barChart>
        <c:barDir val="col"/>
        <c:grouping val="stacked"/>
        <c:varyColors val="0"/>
        <c:ser>
          <c:idx val="0"/>
          <c:order val="0"/>
          <c:tx>
            <c:strRef>
              <c:f>'[data-explorer-2019-06-20.xls]Sheet3'!$C$5</c:f>
              <c:strCache>
                <c:ptCount val="1"/>
                <c:pt idx="0">
                  <c:v>Commissioned</c:v>
                </c:pt>
              </c:strCache>
            </c:strRef>
          </c:tx>
          <c:spPr>
            <a:solidFill>
              <a:srgbClr val="00AEE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0"/>
            <c:invertIfNegative val="0"/>
            <c:bubble3D val="0"/>
            <c:extLst>
              <c:ext xmlns:c16="http://schemas.microsoft.com/office/drawing/2014/chart" uri="{C3380CC4-5D6E-409C-BE32-E72D297353CC}">
                <c16:uniqueId val="{00000000-490B-4A16-B2D7-4F4ACE049315}"/>
              </c:ext>
            </c:extLst>
          </c:dPt>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'[data-explorer-2019-06-20.xls]Sheet3'!$D$5:$R$5</c:f>
              <c:numCache>
                <c:formatCode>General</c:formatCode>
                <c:ptCount val="15"/>
                <c:pt idx="0">
                  <c:v>1604.8393600000002</c:v>
                </c:pt>
                <c:pt idx="1">
                  <c:v>3013.7349999999997</c:v>
                </c:pt>
                <c:pt idx="2">
                  <c:v>5195.6260000000002</c:v>
                </c:pt>
                <c:pt idx="3">
                  <c:v>5820.13</c:v>
                </c:pt>
                <c:pt idx="4">
                  <c:v>11574.045000000009</c:v>
                </c:pt>
                <c:pt idx="5">
                  <c:v>6670.0099999999984</c:v>
                </c:pt>
                <c:pt idx="6">
                  <c:v>5955.3000000000038</c:v>
                </c:pt>
                <c:pt idx="7">
                  <c:v>1698.1000000000001</c:v>
                </c:pt>
                <c:pt idx="8">
                  <c:v>0</c:v>
                </c:pt>
                <c:pt idx="9">
                  <c:v>0</c:v>
                </c:pt>
                <c:pt idx="10">
                  <c:v>0</c:v>
                </c:pt>
                <c:pt idx="11">
                  <c:v>0</c:v>
                </c:pt>
                <c:pt idx="12">
                  <c:v>0</c:v>
                </c:pt>
                <c:pt idx="13">
                  <c:v>0</c:v>
                </c:pt>
                <c:pt idx="14">
                  <c:v>64</c:v>
                </c:pt>
              </c:numCache>
            </c:numRef>
          </c:val>
          <c:extLst>
            <c:ext xmlns:c16="http://schemas.microsoft.com/office/drawing/2014/chart" uri="{C3380CC4-5D6E-409C-BE32-E72D297353CC}">
              <c16:uniqueId val="{00000001-490B-4A16-B2D7-4F4ACE049315}"/>
            </c:ext>
          </c:extLst>
        </c:ser>
        <c:ser>
          <c:idx val="2"/>
          <c:order val="1"/>
          <c:tx>
            <c:strRef>
              <c:f>'[data-explorer-2019-06-20.xls]Sheet3'!$C$7</c:f>
              <c:strCache>
                <c:ptCount val="1"/>
                <c:pt idx="0">
                  <c:v>Financing secured / under construction</c:v>
                </c:pt>
              </c:strCache>
            </c:strRef>
          </c:tx>
          <c:spPr>
            <a:solidFill>
              <a:srgbClr val="7654A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'[data-explorer-2019-06-20.xls]Sheet3'!$D$7:$R$7</c:f>
              <c:numCache>
                <c:formatCode>General</c:formatCode>
                <c:ptCount val="15"/>
                <c:pt idx="7">
                  <c:v>3798.2999999999997</c:v>
                </c:pt>
                <c:pt idx="8">
                  <c:v>3105.2999999999997</c:v>
                </c:pt>
                <c:pt idx="9">
                  <c:v>59.7</c:v>
                </c:pt>
                <c:pt idx="10">
                  <c:v>0</c:v>
                </c:pt>
                <c:pt idx="11">
                  <c:v>0</c:v>
                </c:pt>
                <c:pt idx="12">
                  <c:v>0</c:v>
                </c:pt>
                <c:pt idx="13">
                  <c:v>0</c:v>
                </c:pt>
                <c:pt idx="14">
                  <c:v>9861.3000000000029</c:v>
                </c:pt>
              </c:numCache>
            </c:numRef>
          </c:val>
          <c:extLst>
            <c:ext xmlns:c16="http://schemas.microsoft.com/office/drawing/2014/chart" uri="{C3380CC4-5D6E-409C-BE32-E72D297353CC}">
              <c16:uniqueId val="{00000002-490B-4A16-B2D7-4F4ACE049315}"/>
            </c:ext>
          </c:extLst>
        </c:ser>
        <c:ser>
          <c:idx val="1"/>
          <c:order val="2"/>
          <c:tx>
            <c:strRef>
              <c:f>'[data-explorer-2019-06-20.xls]Sheet3'!$C$6</c:f>
              <c:strCache>
                <c:ptCount val="1"/>
                <c:pt idx="0">
                  <c:v>Permitted</c:v>
                </c:pt>
              </c:strCache>
            </c:strRef>
          </c:tx>
          <c:spPr>
            <a:solidFill>
              <a:srgbClr val="43BEA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'[data-explorer-2019-06-20.xls]Sheet3'!$D$6:$R$6</c:f>
              <c:numCache>
                <c:formatCode>General</c:formatCode>
                <c:ptCount val="15"/>
                <c:pt idx="7">
                  <c:v>2326.6800000000003</c:v>
                </c:pt>
                <c:pt idx="8">
                  <c:v>3137.6</c:v>
                </c:pt>
                <c:pt idx="9">
                  <c:v>3076.3</c:v>
                </c:pt>
                <c:pt idx="10">
                  <c:v>117</c:v>
                </c:pt>
                <c:pt idx="11">
                  <c:v>356.1</c:v>
                </c:pt>
                <c:pt idx="12">
                  <c:v>0</c:v>
                </c:pt>
                <c:pt idx="13">
                  <c:v>0</c:v>
                </c:pt>
                <c:pt idx="14">
                  <c:v>13701.89</c:v>
                </c:pt>
              </c:numCache>
            </c:numRef>
          </c:val>
          <c:extLst>
            <c:ext xmlns:c16="http://schemas.microsoft.com/office/drawing/2014/chart" uri="{C3380CC4-5D6E-409C-BE32-E72D297353CC}">
              <c16:uniqueId val="{00000003-490B-4A16-B2D7-4F4ACE049315}"/>
            </c:ext>
          </c:extLst>
        </c:ser>
        <c:ser>
          <c:idx val="5"/>
          <c:order val="3"/>
          <c:tx>
            <c:strRef>
              <c:f>'[data-explorer-2019-06-20.xls]Sheet3'!$C$10</c:f>
              <c:strCache>
                <c:ptCount val="1"/>
                <c:pt idx="0">
                  <c:v>Announced / planning begun</c:v>
                </c:pt>
              </c:strCache>
            </c:strRef>
          </c:tx>
          <c:spPr>
            <a:solidFill>
              <a:srgbClr val="FFE838"/>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'[data-explorer-2019-06-20.xls]Sheet3'!$D$10:$R$10</c:f>
              <c:numCache>
                <c:formatCode>General</c:formatCode>
                <c:ptCount val="15"/>
                <c:pt idx="7">
                  <c:v>12891.809999999998</c:v>
                </c:pt>
                <c:pt idx="8">
                  <c:v>15140.470000000003</c:v>
                </c:pt>
                <c:pt idx="9">
                  <c:v>11017.1</c:v>
                </c:pt>
                <c:pt idx="10">
                  <c:v>3804.8999999999996</c:v>
                </c:pt>
                <c:pt idx="11">
                  <c:v>1649.7</c:v>
                </c:pt>
                <c:pt idx="12">
                  <c:v>0</c:v>
                </c:pt>
                <c:pt idx="13">
                  <c:v>0</c:v>
                </c:pt>
                <c:pt idx="14">
                  <c:v>81738.554999999862</c:v>
                </c:pt>
              </c:numCache>
            </c:numRef>
          </c:val>
          <c:extLst>
            <c:ext xmlns:c16="http://schemas.microsoft.com/office/drawing/2014/chart" uri="{C3380CC4-5D6E-409C-BE32-E72D297353CC}">
              <c16:uniqueId val="{00000004-490B-4A16-B2D7-4F4ACE049315}"/>
            </c:ext>
          </c:extLst>
        </c:ser>
        <c:dLbls>
          <c:showLegendKey val="0"/>
          <c:showVal val="0"/>
          <c:showCatName val="0"/>
          <c:showSerName val="0"/>
          <c:showPercent val="0"/>
          <c:showBubbleSize val="0"/>
        </c:dLbls>
        <c:gapWidth val="50"/>
        <c:overlap val="100"/>
        <c:axId val="576554288"/>
        <c:axId val="576554848"/>
      </c:barChart>
      <c:lineChart>
        <c:grouping val="standard"/>
        <c:varyColors val="0"/>
        <c:ser>
          <c:idx val="3"/>
          <c:order val="4"/>
          <c:tx>
            <c:v>Total</c:v>
          </c:tx>
          <c:spPr>
            <a:ln>
              <a:noFill/>
            </a:ln>
          </c:spPr>
          <c:marker>
            <c:symbol val="none"/>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'[data-explorer-2019-06-20.xls]Sheet3'!$D$12:$R$12</c:f>
              <c:numCache>
                <c:formatCode>General</c:formatCode>
                <c:ptCount val="15"/>
                <c:pt idx="0">
                  <c:v>1604.8393600000002</c:v>
                </c:pt>
                <c:pt idx="1">
                  <c:v>3013.7349999999997</c:v>
                </c:pt>
                <c:pt idx="2">
                  <c:v>5195.6260000000002</c:v>
                </c:pt>
                <c:pt idx="3">
                  <c:v>5820.13</c:v>
                </c:pt>
                <c:pt idx="4">
                  <c:v>11574.045000000009</c:v>
                </c:pt>
                <c:pt idx="5">
                  <c:v>6670.0099999999984</c:v>
                </c:pt>
                <c:pt idx="6">
                  <c:v>5955.3000000000038</c:v>
                </c:pt>
                <c:pt idx="7">
                  <c:v>20714.89</c:v>
                </c:pt>
                <c:pt idx="8">
                  <c:v>21383.370000000003</c:v>
                </c:pt>
                <c:pt idx="9">
                  <c:v>14153.1</c:v>
                </c:pt>
                <c:pt idx="10">
                  <c:v>3921.8999999999996</c:v>
                </c:pt>
                <c:pt idx="11">
                  <c:v>2005.8000000000002</c:v>
                </c:pt>
                <c:pt idx="12">
                  <c:v>0</c:v>
                </c:pt>
                <c:pt idx="13">
                  <c:v>0</c:v>
                </c:pt>
                <c:pt idx="14">
                  <c:v>105365.74499999986</c:v>
                </c:pt>
              </c:numCache>
            </c:numRef>
          </c:val>
          <c:smooth val="0"/>
          <c:extLst>
            <c:ext xmlns:c16="http://schemas.microsoft.com/office/drawing/2014/chart" uri="{C3380CC4-5D6E-409C-BE32-E72D297353CC}">
              <c16:uniqueId val="{00000005-490B-4A16-B2D7-4F4ACE049315}"/>
            </c:ext>
          </c:extLst>
        </c:ser>
        <c:dLbls>
          <c:showLegendKey val="0"/>
          <c:showVal val="0"/>
          <c:showCatName val="0"/>
          <c:showSerName val="0"/>
          <c:showPercent val="0"/>
          <c:showBubbleSize val="0"/>
        </c:dLbls>
        <c:marker val="1"/>
        <c:smooth val="0"/>
        <c:axId val="576554288"/>
        <c:axId val="576554848"/>
      </c:lineChart>
      <c:catAx>
        <c:axId val="576554288"/>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5400000" vert="horz"/>
          <a:lstStyle/>
          <a:p>
            <a:pPr>
              <a:defRPr/>
            </a:pPr>
            <a:endParaRPr lang="en-US"/>
          </a:p>
        </c:txPr>
        <c:crossAx val="576554848"/>
        <c:crosses val="autoZero"/>
        <c:auto val="1"/>
        <c:lblAlgn val="ctr"/>
        <c:lblOffset val="100"/>
        <c:noMultiLvlLbl val="0"/>
      </c:catAx>
      <c:valAx>
        <c:axId val="576554848"/>
        <c:scaling>
          <c:orientation val="minMax"/>
          <c:max val="12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6554288"/>
        <c:crosses val="autoZero"/>
        <c:crossBetween val="between"/>
        <c:dispUnits>
          <c:builtInUnit val="thousands"/>
        </c:dispUnits>
      </c:valAx>
      <c:spPr>
        <a:solidFill>
          <a:srgbClr val="FFFFFF">
            <a:lumMod val="100000"/>
            <a:alpha val="0"/>
          </a:srgbClr>
        </a:solidFill>
        <a:ln>
          <a:noFill/>
        </a:ln>
        <a:effectLst/>
      </c:spPr>
    </c:plotArea>
    <c:legend>
      <c:legendPos val="b"/>
      <c:legendEntry>
        <c:idx val="0"/>
        <c:delete val="1"/>
      </c:legendEntry>
      <c:legendEntry>
        <c:idx val="1"/>
        <c:delete val="1"/>
      </c:legendEntry>
      <c:legendEntry>
        <c:idx val="4"/>
        <c:delete val="1"/>
      </c:legendEntry>
      <c:layout>
        <c:manualLayout>
          <c:xMode val="edge"/>
          <c:yMode val="edge"/>
          <c:x val="5.0000024790286562E-2"/>
          <c:y val="0.92620587658946119"/>
          <c:w val="0.89999995041942682"/>
          <c:h val="7.3794123410538856E-2"/>
        </c:manualLayout>
      </c:layout>
      <c:overlay val="0"/>
    </c:legend>
    <c:plotVisOnly val="1"/>
    <c:dispBlanksAs val="gap"/>
    <c:showDLblsOverMax val="0"/>
  </c:chart>
  <c:spPr>
    <a:solidFill>
      <a:srgbClr val="FFFFFF">
        <a:lumMod val="100000"/>
        <a:alpha val="0"/>
      </a:srgbClr>
    </a:solidFill>
    <a:ln w="25400">
      <a:noFill/>
    </a:ln>
    <a:effectLst/>
  </c:spPr>
  <c:txPr>
    <a:bodyPr/>
    <a:lstStyle/>
    <a:p>
      <a:pPr>
        <a:defRPr sz="1000">
          <a:solidFill>
            <a:srgbClr val="000000"/>
          </a:solidFill>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a:t>$ trillion of GDP / quadrillion BTU of energy</a:t>
            </a:r>
          </a:p>
        </c:rich>
      </c:tx>
      <c:layout>
        <c:manualLayout>
          <c:xMode val="edge"/>
          <c:yMode val="edge"/>
          <c:x val="8.6528879039935109E-4"/>
          <c:y val="1.872653652304938E-2"/>
        </c:manualLayout>
      </c:layout>
      <c:overlay val="0"/>
    </c:title>
    <c:autoTitleDeleted val="0"/>
    <c:plotArea>
      <c:layout>
        <c:manualLayout>
          <c:layoutTarget val="inner"/>
          <c:xMode val="edge"/>
          <c:yMode val="edge"/>
          <c:x val="9.4935967992175227E-2"/>
          <c:y val="0.14793778342265837"/>
          <c:w val="0.9036162188218263"/>
          <c:h val="0.74353376114995129"/>
        </c:manualLayout>
      </c:layout>
      <c:lineChart>
        <c:grouping val="standard"/>
        <c:varyColors val="0"/>
        <c:ser>
          <c:idx val="0"/>
          <c:order val="0"/>
          <c:tx>
            <c:strRef>
              <c:f>Charts!$G$89</c:f>
              <c:strCache>
                <c:ptCount val="1"/>
                <c:pt idx="0">
                  <c:v>Energy productivity</c:v>
                </c:pt>
              </c:strCache>
            </c:strRef>
          </c:tx>
          <c:spPr>
            <a:ln w="38100">
              <a:solidFill>
                <a:srgbClr val="43BEAD"/>
              </a:solidFill>
            </a:ln>
            <a:effectLst/>
          </c:spPr>
          <c:marker>
            <c:symbol val="none"/>
          </c:marker>
          <c:cat>
            <c:strRef>
              <c:f>Charts!$A$90:$A$118</c:f>
              <c:strCache>
                <c:ptCount val="29"/>
                <c:pt idx="0">
                  <c:v>1990</c:v>
                </c:pt>
                <c:pt idx="5">
                  <c:v>'95</c:v>
                </c:pt>
                <c:pt idx="10">
                  <c:v>2000</c:v>
                </c:pt>
                <c:pt idx="15">
                  <c:v>'05</c:v>
                </c:pt>
                <c:pt idx="20">
                  <c:v>'10</c:v>
                </c:pt>
                <c:pt idx="28">
                  <c:v>'18</c:v>
                </c:pt>
              </c:strCache>
            </c:strRef>
          </c:cat>
          <c:val>
            <c:numRef>
              <c:f>Charts!$G$90:$G$118</c:f>
              <c:numCache>
                <c:formatCode>0.000</c:formatCode>
                <c:ptCount val="29"/>
                <c:pt idx="0">
                  <c:v>0.11085457770874531</c:v>
                </c:pt>
                <c:pt idx="1">
                  <c:v>0.11079709219276414</c:v>
                </c:pt>
                <c:pt idx="2">
                  <c:v>0.11290106974547544</c:v>
                </c:pt>
                <c:pt idx="3">
                  <c:v>0.11395988753957562</c:v>
                </c:pt>
                <c:pt idx="4">
                  <c:v>0.11626663351907836</c:v>
                </c:pt>
                <c:pt idx="5">
                  <c:v>0.1168283011484843</c:v>
                </c:pt>
                <c:pt idx="6">
                  <c:v>0.11735497332630199</c:v>
                </c:pt>
                <c:pt idx="7">
                  <c:v>0.12183321949128069</c:v>
                </c:pt>
                <c:pt idx="8">
                  <c:v>0.12674353161112631</c:v>
                </c:pt>
                <c:pt idx="9">
                  <c:v>0.13052381321348336</c:v>
                </c:pt>
                <c:pt idx="10">
                  <c:v>0.13293687078977559</c:v>
                </c:pt>
                <c:pt idx="11">
                  <c:v>0.13796175188549339</c:v>
                </c:pt>
                <c:pt idx="12">
                  <c:v>0.13824227859125843</c:v>
                </c:pt>
                <c:pt idx="13">
                  <c:v>0.14177111242819707</c:v>
                </c:pt>
                <c:pt idx="14">
                  <c:v>0.14395885245416748</c:v>
                </c:pt>
                <c:pt idx="15">
                  <c:v>0.14887538956683666</c:v>
                </c:pt>
                <c:pt idx="16">
                  <c:v>0.15420921131775345</c:v>
                </c:pt>
                <c:pt idx="17">
                  <c:v>0.15475778015622371</c:v>
                </c:pt>
                <c:pt idx="18">
                  <c:v>0.15790242614228794</c:v>
                </c:pt>
                <c:pt idx="19">
                  <c:v>0.16166123909032706</c:v>
                </c:pt>
                <c:pt idx="20">
                  <c:v>0.15991560235415106</c:v>
                </c:pt>
                <c:pt idx="21">
                  <c:v>0.1633734651179134</c:v>
                </c:pt>
                <c:pt idx="22">
                  <c:v>0.17133916478181596</c:v>
                </c:pt>
                <c:pt idx="23">
                  <c:v>0.16947214605578326</c:v>
                </c:pt>
                <c:pt idx="24">
                  <c:v>0.17159350621566757</c:v>
                </c:pt>
                <c:pt idx="25">
                  <c:v>0.17829589682142882</c:v>
                </c:pt>
                <c:pt idx="26">
                  <c:v>0.18107607558703892</c:v>
                </c:pt>
                <c:pt idx="27">
                  <c:v>0.18441668913466155</c:v>
                </c:pt>
                <c:pt idx="28">
                  <c:v>0.18391928429515436</c:v>
                </c:pt>
              </c:numCache>
            </c:numRef>
          </c:val>
          <c:smooth val="0"/>
          <c:extLst>
            <c:ext xmlns:c16="http://schemas.microsoft.com/office/drawing/2014/chart" uri="{C3380CC4-5D6E-409C-BE32-E72D297353CC}">
              <c16:uniqueId val="{00000000-437F-4EE6-A8EE-DFCF85168393}"/>
            </c:ext>
          </c:extLst>
        </c:ser>
        <c:dLbls>
          <c:showLegendKey val="0"/>
          <c:showVal val="0"/>
          <c:showCatName val="0"/>
          <c:showSerName val="0"/>
          <c:showPercent val="0"/>
          <c:showBubbleSize val="0"/>
        </c:dLbls>
        <c:smooth val="0"/>
        <c:axId val="969936496"/>
        <c:axId val="969931008"/>
      </c:lineChart>
      <c:catAx>
        <c:axId val="969936496"/>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0" vert="horz"/>
          <a:lstStyle/>
          <a:p>
            <a:pPr>
              <a:defRPr/>
            </a:pPr>
            <a:endParaRPr lang="en-US"/>
          </a:p>
        </c:txPr>
        <c:crossAx val="969931008"/>
        <c:crosses val="autoZero"/>
        <c:auto val="1"/>
        <c:lblAlgn val="ctr"/>
        <c:lblOffset val="100"/>
        <c:noMultiLvlLbl val="0"/>
      </c:catAx>
      <c:valAx>
        <c:axId val="969931008"/>
        <c:scaling>
          <c:orientation val="minMax"/>
          <c:min val="8.0000000000000016E-2"/>
        </c:scaling>
        <c:delete val="0"/>
        <c:axPos val="l"/>
        <c:majorGridlines>
          <c:spPr>
            <a:ln w="3175" cap="flat" cmpd="sng" algn="ctr">
              <a:solidFill>
                <a:srgbClr val="C0C0C0"/>
              </a:solidFill>
              <a:prstDash val="sysDash"/>
              <a:round/>
              <a:headEnd type="none" w="med" len="med"/>
              <a:tailEnd type="none" w="med" len="med"/>
            </a:ln>
          </c:spPr>
        </c:majorGridlines>
        <c:numFmt formatCode="#,##0.0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crossAx val="969936496"/>
        <c:crosses val="autoZero"/>
        <c:crossBetween val="between"/>
        <c:majorUnit val="2.0000000000000004E-2"/>
      </c:valAx>
      <c:spPr>
        <a:solidFill>
          <a:srgbClr val="FFFFFF">
            <a:lumMod val="100000"/>
          </a:srgbClr>
        </a:solidFill>
      </c:spPr>
    </c:plotArea>
    <c:plotVisOnly val="1"/>
    <c:dispBlanksAs val="gap"/>
    <c:showDLblsOverMax val="0"/>
  </c:chart>
  <c:spPr>
    <a:solidFill>
      <a:srgbClr val="FFFFFF">
        <a:lumMod val="100000"/>
      </a:srgbClr>
    </a:solidFill>
    <a:ln w="9525">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sz="1000" b="0" dirty="0" smtClean="0"/>
              <a:t>120 GW</a:t>
            </a:r>
            <a:endParaRPr lang="en-GB" sz="500" b="0" dirty="0"/>
          </a:p>
        </c:rich>
      </c:tx>
      <c:layout>
        <c:manualLayout>
          <c:xMode val="edge"/>
          <c:yMode val="edge"/>
          <c:x val="0"/>
          <c:y val="1.7398244398600826E-2"/>
        </c:manualLayout>
      </c:layout>
      <c:overlay val="0"/>
      <c:spPr>
        <a:solidFill>
          <a:sysClr val="window" lastClr="FFFFFF"/>
        </a:solidFill>
        <a:ln>
          <a:noFill/>
        </a:ln>
        <a:effectLst/>
      </c:spPr>
    </c:title>
    <c:autoTitleDeleted val="0"/>
    <c:plotArea>
      <c:layout>
        <c:manualLayout>
          <c:layoutTarget val="inner"/>
          <c:xMode val="edge"/>
          <c:yMode val="edge"/>
          <c:x val="7.6363998752552786E-2"/>
          <c:y val="6.323359003359065E-2"/>
          <c:w val="0.90626024148713946"/>
          <c:h val="0.65042192758182804"/>
        </c:manualLayout>
      </c:layout>
      <c:barChart>
        <c:barDir val="col"/>
        <c:grouping val="stacked"/>
        <c:varyColors val="0"/>
        <c:ser>
          <c:idx val="0"/>
          <c:order val="0"/>
          <c:tx>
            <c:strRef>
              <c:f>'[data-explorer-2019-06-20.xls]Sheet3'!$C$5</c:f>
              <c:strCache>
                <c:ptCount val="1"/>
                <c:pt idx="0">
                  <c:v>Commissioned</c:v>
                </c:pt>
              </c:strCache>
            </c:strRef>
          </c:tx>
          <c:spPr>
            <a:solidFill>
              <a:srgbClr val="00AEE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0"/>
            <c:invertIfNegative val="0"/>
            <c:bubble3D val="0"/>
            <c:extLst>
              <c:ext xmlns:c16="http://schemas.microsoft.com/office/drawing/2014/chart" uri="{C3380CC4-5D6E-409C-BE32-E72D297353CC}">
                <c16:uniqueId val="{00000000-0D27-453C-AFB7-904708C2BAD5}"/>
              </c:ext>
            </c:extLst>
          </c:dPt>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'[data-explorer-2019-06-20.xls]Sheet3'!$D$13:$R$13</c:f>
              <c:numCache>
                <c:formatCode>General</c:formatCode>
                <c:ptCount val="15"/>
                <c:pt idx="0">
                  <c:v>13954.679999999998</c:v>
                </c:pt>
                <c:pt idx="1">
                  <c:v>645.45999999999992</c:v>
                </c:pt>
                <c:pt idx="2">
                  <c:v>5147.32</c:v>
                </c:pt>
                <c:pt idx="3">
                  <c:v>8407.409999999998</c:v>
                </c:pt>
                <c:pt idx="4">
                  <c:v>8349.61</c:v>
                </c:pt>
                <c:pt idx="5">
                  <c:v>9044</c:v>
                </c:pt>
                <c:pt idx="6">
                  <c:v>9221.7999999999993</c:v>
                </c:pt>
                <c:pt idx="7">
                  <c:v>1354.5</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01-0D27-453C-AFB7-904708C2BAD5}"/>
            </c:ext>
          </c:extLst>
        </c:ser>
        <c:ser>
          <c:idx val="2"/>
          <c:order val="1"/>
          <c:tx>
            <c:strRef>
              <c:f>'[data-explorer-2019-06-20.xls]Sheet3'!$C$7</c:f>
              <c:strCache>
                <c:ptCount val="1"/>
                <c:pt idx="0">
                  <c:v>Financing secured / under construction</c:v>
                </c:pt>
              </c:strCache>
            </c:strRef>
          </c:tx>
          <c:spPr>
            <a:solidFill>
              <a:srgbClr val="7654A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'[data-explorer-2019-06-20.xls]Sheet3'!$D$15:$R$15</c:f>
              <c:numCache>
                <c:formatCode>General</c:formatCode>
                <c:ptCount val="15"/>
                <c:pt idx="7">
                  <c:v>7022</c:v>
                </c:pt>
                <c:pt idx="8">
                  <c:v>5982.5</c:v>
                </c:pt>
                <c:pt idx="9">
                  <c:v>240</c:v>
                </c:pt>
                <c:pt idx="10">
                  <c:v>0</c:v>
                </c:pt>
                <c:pt idx="11">
                  <c:v>0</c:v>
                </c:pt>
                <c:pt idx="12">
                  <c:v>0</c:v>
                </c:pt>
                <c:pt idx="13">
                  <c:v>0</c:v>
                </c:pt>
                <c:pt idx="14">
                  <c:v>14928.600000000002</c:v>
                </c:pt>
              </c:numCache>
            </c:numRef>
          </c:val>
          <c:extLst>
            <c:ext xmlns:c16="http://schemas.microsoft.com/office/drawing/2014/chart" uri="{C3380CC4-5D6E-409C-BE32-E72D297353CC}">
              <c16:uniqueId val="{00000002-0D27-453C-AFB7-904708C2BAD5}"/>
            </c:ext>
          </c:extLst>
        </c:ser>
        <c:ser>
          <c:idx val="1"/>
          <c:order val="2"/>
          <c:tx>
            <c:strRef>
              <c:f>'[data-explorer-2019-06-20.xls]Sheet3'!$C$6</c:f>
              <c:strCache>
                <c:ptCount val="1"/>
                <c:pt idx="0">
                  <c:v>Permitted</c:v>
                </c:pt>
              </c:strCache>
            </c:strRef>
          </c:tx>
          <c:spPr>
            <a:solidFill>
              <a:srgbClr val="43BEA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'[data-explorer-2019-06-20.xls]Sheet3'!$D$14:$R$14</c:f>
              <c:numCache>
                <c:formatCode>General</c:formatCode>
                <c:ptCount val="15"/>
                <c:pt idx="7">
                  <c:v>2647.6</c:v>
                </c:pt>
                <c:pt idx="8">
                  <c:v>12071.95</c:v>
                </c:pt>
                <c:pt idx="9">
                  <c:v>3867</c:v>
                </c:pt>
                <c:pt idx="10">
                  <c:v>570.6</c:v>
                </c:pt>
                <c:pt idx="11">
                  <c:v>994</c:v>
                </c:pt>
                <c:pt idx="12">
                  <c:v>1250</c:v>
                </c:pt>
                <c:pt idx="13">
                  <c:v>0</c:v>
                </c:pt>
                <c:pt idx="14">
                  <c:v>26776.65</c:v>
                </c:pt>
              </c:numCache>
            </c:numRef>
          </c:val>
          <c:extLst>
            <c:ext xmlns:c16="http://schemas.microsoft.com/office/drawing/2014/chart" uri="{C3380CC4-5D6E-409C-BE32-E72D297353CC}">
              <c16:uniqueId val="{00000003-0D27-453C-AFB7-904708C2BAD5}"/>
            </c:ext>
          </c:extLst>
        </c:ser>
        <c:ser>
          <c:idx val="5"/>
          <c:order val="3"/>
          <c:tx>
            <c:strRef>
              <c:f>'[data-explorer-2019-06-20.xls]Sheet3'!$C$10</c:f>
              <c:strCache>
                <c:ptCount val="1"/>
                <c:pt idx="0">
                  <c:v>Announced / planning begun</c:v>
                </c:pt>
              </c:strCache>
            </c:strRef>
          </c:tx>
          <c:spPr>
            <a:solidFill>
              <a:srgbClr val="FFE838"/>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strRef>
              <c:f>'[data-explorer-2019-06-20.xls]Sheet3'!$D$4:$R$4</c:f>
              <c:strCache>
                <c:ptCount val="15"/>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Unknown</c:v>
                </c:pt>
              </c:strCache>
            </c:strRef>
          </c:cat>
          <c:val>
            <c:numRef>
              <c:f>'[data-explorer-2019-06-20.xls]Sheet3'!$D$18:$R$18</c:f>
              <c:numCache>
                <c:formatCode>General</c:formatCode>
                <c:ptCount val="15"/>
                <c:pt idx="7">
                  <c:v>5622.1</c:v>
                </c:pt>
                <c:pt idx="8">
                  <c:v>22008.5</c:v>
                </c:pt>
                <c:pt idx="9">
                  <c:v>7553.1</c:v>
                </c:pt>
                <c:pt idx="10">
                  <c:v>4928.5</c:v>
                </c:pt>
                <c:pt idx="11">
                  <c:v>1672.8000000000002</c:v>
                </c:pt>
                <c:pt idx="12">
                  <c:v>165.5</c:v>
                </c:pt>
                <c:pt idx="13">
                  <c:v>1200</c:v>
                </c:pt>
                <c:pt idx="14">
                  <c:v>77467.45</c:v>
                </c:pt>
              </c:numCache>
            </c:numRef>
          </c:val>
          <c:extLst>
            <c:ext xmlns:c16="http://schemas.microsoft.com/office/drawing/2014/chart" uri="{C3380CC4-5D6E-409C-BE32-E72D297353CC}">
              <c16:uniqueId val="{00000004-0D27-453C-AFB7-904708C2BAD5}"/>
            </c:ext>
          </c:extLst>
        </c:ser>
        <c:dLbls>
          <c:showLegendKey val="0"/>
          <c:showVal val="0"/>
          <c:showCatName val="0"/>
          <c:showSerName val="0"/>
          <c:showPercent val="0"/>
          <c:showBubbleSize val="0"/>
        </c:dLbls>
        <c:gapWidth val="50"/>
        <c:overlap val="100"/>
        <c:axId val="576554288"/>
        <c:axId val="576554848"/>
      </c:barChart>
      <c:lineChart>
        <c:grouping val="standard"/>
        <c:varyColors val="0"/>
        <c:ser>
          <c:idx val="3"/>
          <c:order val="4"/>
          <c:tx>
            <c:v>Total</c:v>
          </c:tx>
          <c:spPr>
            <a:ln>
              <a:noFill/>
            </a:ln>
          </c:spPr>
          <c:marker>
            <c:symbol val="none"/>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val>
            <c:numRef>
              <c:f>'[data-explorer-2019-06-20.xls]Sheet3'!$D$20:$R$20</c:f>
              <c:numCache>
                <c:formatCode>General</c:formatCode>
                <c:ptCount val="15"/>
                <c:pt idx="0">
                  <c:v>13954.679999999998</c:v>
                </c:pt>
                <c:pt idx="1">
                  <c:v>645.45999999999992</c:v>
                </c:pt>
                <c:pt idx="2">
                  <c:v>5147.32</c:v>
                </c:pt>
                <c:pt idx="3">
                  <c:v>8407.409999999998</c:v>
                </c:pt>
                <c:pt idx="4">
                  <c:v>8349.61</c:v>
                </c:pt>
                <c:pt idx="5">
                  <c:v>9044</c:v>
                </c:pt>
                <c:pt idx="6">
                  <c:v>9221.7999999999993</c:v>
                </c:pt>
                <c:pt idx="7">
                  <c:v>16646.2</c:v>
                </c:pt>
                <c:pt idx="8">
                  <c:v>40062.949999999997</c:v>
                </c:pt>
                <c:pt idx="9">
                  <c:v>11660.1</c:v>
                </c:pt>
                <c:pt idx="10">
                  <c:v>5499.1</c:v>
                </c:pt>
                <c:pt idx="11">
                  <c:v>2666.8</c:v>
                </c:pt>
                <c:pt idx="12">
                  <c:v>1415.5</c:v>
                </c:pt>
                <c:pt idx="13">
                  <c:v>1200</c:v>
                </c:pt>
                <c:pt idx="14">
                  <c:v>119172.7</c:v>
                </c:pt>
              </c:numCache>
            </c:numRef>
          </c:val>
          <c:smooth val="0"/>
          <c:extLst>
            <c:ext xmlns:c16="http://schemas.microsoft.com/office/drawing/2014/chart" uri="{C3380CC4-5D6E-409C-BE32-E72D297353CC}">
              <c16:uniqueId val="{00000005-0D27-453C-AFB7-904708C2BAD5}"/>
            </c:ext>
          </c:extLst>
        </c:ser>
        <c:dLbls>
          <c:showLegendKey val="0"/>
          <c:showVal val="0"/>
          <c:showCatName val="0"/>
          <c:showSerName val="0"/>
          <c:showPercent val="0"/>
          <c:showBubbleSize val="0"/>
        </c:dLbls>
        <c:marker val="1"/>
        <c:smooth val="0"/>
        <c:axId val="576554288"/>
        <c:axId val="576554848"/>
      </c:lineChart>
      <c:catAx>
        <c:axId val="576554288"/>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5400000" vert="horz"/>
          <a:lstStyle/>
          <a:p>
            <a:pPr>
              <a:defRPr/>
            </a:pPr>
            <a:endParaRPr lang="en-US"/>
          </a:p>
        </c:txPr>
        <c:crossAx val="576554848"/>
        <c:crosses val="autoZero"/>
        <c:auto val="1"/>
        <c:lblAlgn val="ctr"/>
        <c:lblOffset val="100"/>
        <c:noMultiLvlLbl val="0"/>
      </c:catAx>
      <c:valAx>
        <c:axId val="576554848"/>
        <c:scaling>
          <c:orientation val="minMax"/>
          <c:max val="120000"/>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vert="horz"/>
          <a:lstStyle/>
          <a:p>
            <a:pPr>
              <a:defRPr/>
            </a:pPr>
            <a:endParaRPr lang="en-US"/>
          </a:p>
        </c:txPr>
        <c:crossAx val="576554288"/>
        <c:crosses val="autoZero"/>
        <c:crossBetween val="between"/>
        <c:dispUnits>
          <c:builtInUnit val="thousands"/>
        </c:dispUnits>
      </c:valAx>
      <c:spPr>
        <a:solidFill>
          <a:srgbClr val="FFFFFF">
            <a:lumMod val="100000"/>
            <a:alpha val="0"/>
          </a:srgbClr>
        </a:solidFill>
        <a:ln>
          <a:noFill/>
        </a:ln>
        <a:effectLst/>
      </c:spPr>
    </c:plotArea>
    <c:legend>
      <c:legendPos val="b"/>
      <c:legendEntry>
        <c:idx val="0"/>
        <c:delete val="1"/>
      </c:legendEntry>
      <c:legendEntry>
        <c:idx val="1"/>
        <c:delete val="1"/>
      </c:legendEntry>
      <c:legendEntry>
        <c:idx val="4"/>
        <c:delete val="1"/>
      </c:legendEntry>
      <c:layout>
        <c:manualLayout>
          <c:xMode val="edge"/>
          <c:yMode val="edge"/>
          <c:x val="0"/>
          <c:y val="0.95070066672118525"/>
          <c:w val="0.9"/>
          <c:h val="4.9299333278814743E-2"/>
        </c:manualLayout>
      </c:layout>
      <c:overlay val="0"/>
    </c:legend>
    <c:plotVisOnly val="1"/>
    <c:dispBlanksAs val="gap"/>
    <c:showDLblsOverMax val="0"/>
  </c:chart>
  <c:spPr>
    <a:solidFill>
      <a:srgbClr val="FFFFFF">
        <a:lumMod val="100000"/>
        <a:alpha val="0"/>
      </a:srgbClr>
    </a:solidFill>
    <a:ln w="25400">
      <a:noFill/>
    </a:ln>
    <a:effectLst/>
  </c:spPr>
  <c:txPr>
    <a:bodyPr/>
    <a:lstStyle/>
    <a:p>
      <a:pPr>
        <a:defRPr sz="1000">
          <a:solidFill>
            <a:srgbClr val="000000"/>
          </a:solidFill>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dirty="0"/>
              <a:t>Quadrillion BTU</a:t>
            </a:r>
          </a:p>
        </c:rich>
      </c:tx>
      <c:layout>
        <c:manualLayout>
          <c:xMode val="edge"/>
          <c:yMode val="edge"/>
          <c:x val="6.4474146472870437E-3"/>
          <c:y val="7.6803924099651463E-3"/>
        </c:manualLayout>
      </c:layout>
      <c:overlay val="0"/>
      <c:spPr>
        <a:solidFill>
          <a:srgbClr val="FFFFFF"/>
        </a:solidFill>
      </c:spPr>
    </c:title>
    <c:autoTitleDeleted val="0"/>
    <c:plotArea>
      <c:layout>
        <c:manualLayout>
          <c:layoutTarget val="inner"/>
          <c:xMode val="edge"/>
          <c:yMode val="edge"/>
          <c:x val="6.0825581886508745E-2"/>
          <c:y val="0.15097528792507495"/>
          <c:w val="0.91533270759692942"/>
          <c:h val="0.74814408444846026"/>
        </c:manualLayout>
      </c:layout>
      <c:lineChart>
        <c:grouping val="standard"/>
        <c:varyColors val="0"/>
        <c:ser>
          <c:idx val="0"/>
          <c:order val="0"/>
          <c:tx>
            <c:strRef>
              <c:f>Charts!$D$130</c:f>
              <c:strCache>
                <c:ptCount val="1"/>
                <c:pt idx="0">
                  <c:v>Residential</c:v>
                </c:pt>
              </c:strCache>
            </c:strRef>
          </c:tx>
          <c:spPr>
            <a:ln w="38100">
              <a:solidFill>
                <a:srgbClr val="00AEE5"/>
              </a:solidFill>
            </a:ln>
            <a:effectLst/>
          </c:spPr>
          <c:marker>
            <c:symbol val="none"/>
          </c:marker>
          <c:cat>
            <c:strRef>
              <c:f>Charts!$B$131:$B$159</c:f>
              <c:strCache>
                <c:ptCount val="29"/>
                <c:pt idx="0">
                  <c:v>1990</c:v>
                </c:pt>
                <c:pt idx="5">
                  <c:v>'95</c:v>
                </c:pt>
                <c:pt idx="10">
                  <c:v>2000</c:v>
                </c:pt>
                <c:pt idx="15">
                  <c:v>'05</c:v>
                </c:pt>
                <c:pt idx="20">
                  <c:v>'10</c:v>
                </c:pt>
                <c:pt idx="28">
                  <c:v>'18</c:v>
                </c:pt>
              </c:strCache>
            </c:strRef>
          </c:cat>
          <c:val>
            <c:numRef>
              <c:f>Charts!$D$131:$D$159</c:f>
              <c:numCache>
                <c:formatCode>_(* #,##0_);_(* \(#,##0\);_(* "-"??_);_(@_)</c:formatCode>
                <c:ptCount val="29"/>
                <c:pt idx="0">
                  <c:v>6.5531970000000008</c:v>
                </c:pt>
                <c:pt idx="1">
                  <c:v>6.7470860000000012</c:v>
                </c:pt>
                <c:pt idx="2">
                  <c:v>6.9499349999999991</c:v>
                </c:pt>
                <c:pt idx="3">
                  <c:v>7.1407830000000034</c:v>
                </c:pt>
                <c:pt idx="4">
                  <c:v>6.9770820000000002</c:v>
                </c:pt>
                <c:pt idx="5">
                  <c:v>6.9344460000000003</c:v>
                </c:pt>
                <c:pt idx="6">
                  <c:v>7.4645679999999999</c:v>
                </c:pt>
                <c:pt idx="7">
                  <c:v>7.0307010000000005</c:v>
                </c:pt>
                <c:pt idx="8">
                  <c:v>6.4110279999999982</c:v>
                </c:pt>
                <c:pt idx="9">
                  <c:v>6.7726120000000005</c:v>
                </c:pt>
                <c:pt idx="10">
                  <c:v>7.1562899999999994</c:v>
                </c:pt>
                <c:pt idx="11">
                  <c:v>6.8648289999999994</c:v>
                </c:pt>
                <c:pt idx="12">
                  <c:v>6.9075379999999997</c:v>
                </c:pt>
                <c:pt idx="13">
                  <c:v>7.2337230000000012</c:v>
                </c:pt>
                <c:pt idx="14">
                  <c:v>6.986915999999999</c:v>
                </c:pt>
                <c:pt idx="15">
                  <c:v>6.9021340000000002</c:v>
                </c:pt>
                <c:pt idx="16">
                  <c:v>6.1550459999999996</c:v>
                </c:pt>
                <c:pt idx="17">
                  <c:v>6.589862000000001</c:v>
                </c:pt>
                <c:pt idx="18">
                  <c:v>6.8900370000000013</c:v>
                </c:pt>
                <c:pt idx="19">
                  <c:v>6.63408</c:v>
                </c:pt>
                <c:pt idx="20">
                  <c:v>6.5408279999999994</c:v>
                </c:pt>
                <c:pt idx="21">
                  <c:v>6.3994010000000001</c:v>
                </c:pt>
                <c:pt idx="22">
                  <c:v>5.6664089999999998</c:v>
                </c:pt>
                <c:pt idx="23">
                  <c:v>6.6977119999999992</c:v>
                </c:pt>
                <c:pt idx="24">
                  <c:v>7.0150930000000011</c:v>
                </c:pt>
                <c:pt idx="25">
                  <c:v>6.386984</c:v>
                </c:pt>
                <c:pt idx="26">
                  <c:v>5.9332050000000001</c:v>
                </c:pt>
                <c:pt idx="27">
                  <c:v>6.0180670000000012</c:v>
                </c:pt>
                <c:pt idx="28">
                  <c:v>6.5767957475287746</c:v>
                </c:pt>
              </c:numCache>
            </c:numRef>
          </c:val>
          <c:smooth val="0"/>
          <c:extLst>
            <c:ext xmlns:c16="http://schemas.microsoft.com/office/drawing/2014/chart" uri="{C3380CC4-5D6E-409C-BE32-E72D297353CC}">
              <c16:uniqueId val="{00000000-0556-4A53-A8A5-58122A960B31}"/>
            </c:ext>
          </c:extLst>
        </c:ser>
        <c:ser>
          <c:idx val="1"/>
          <c:order val="1"/>
          <c:tx>
            <c:strRef>
              <c:f>Charts!$E$130</c:f>
              <c:strCache>
                <c:ptCount val="1"/>
                <c:pt idx="0">
                  <c:v>Commercial</c:v>
                </c:pt>
              </c:strCache>
            </c:strRef>
          </c:tx>
          <c:spPr>
            <a:ln w="38100">
              <a:solidFill>
                <a:srgbClr val="7654A3"/>
              </a:solidFill>
              <a:prstDash val="solid"/>
            </a:ln>
            <a:effectLst/>
          </c:spPr>
          <c:marker>
            <c:symbol val="none"/>
          </c:marker>
          <c:cat>
            <c:strRef>
              <c:f>Charts!$B$131:$B$159</c:f>
              <c:strCache>
                <c:ptCount val="29"/>
                <c:pt idx="0">
                  <c:v>1990</c:v>
                </c:pt>
                <c:pt idx="5">
                  <c:v>'95</c:v>
                </c:pt>
                <c:pt idx="10">
                  <c:v>2000</c:v>
                </c:pt>
                <c:pt idx="15">
                  <c:v>'05</c:v>
                </c:pt>
                <c:pt idx="20">
                  <c:v>'10</c:v>
                </c:pt>
                <c:pt idx="28">
                  <c:v>'18</c:v>
                </c:pt>
              </c:strCache>
            </c:strRef>
          </c:cat>
          <c:val>
            <c:numRef>
              <c:f>Charts!$E$131:$E$159</c:f>
              <c:numCache>
                <c:formatCode>_(* #,##0_);_(* \(#,##0\);_(* "-"??_);_(@_)</c:formatCode>
                <c:ptCount val="29"/>
                <c:pt idx="0">
                  <c:v>3.893821</c:v>
                </c:pt>
                <c:pt idx="1">
                  <c:v>3.9459930000000001</c:v>
                </c:pt>
                <c:pt idx="2">
                  <c:v>3.9910989999999997</c:v>
                </c:pt>
                <c:pt idx="3">
                  <c:v>3.9702330000000003</c:v>
                </c:pt>
                <c:pt idx="4">
                  <c:v>4.0165239999999995</c:v>
                </c:pt>
                <c:pt idx="5">
                  <c:v>4.1004960000000006</c:v>
                </c:pt>
                <c:pt idx="6">
                  <c:v>4.2735290000000008</c:v>
                </c:pt>
                <c:pt idx="7">
                  <c:v>4.2955220000000001</c:v>
                </c:pt>
                <c:pt idx="8">
                  <c:v>4.0048919999999999</c:v>
                </c:pt>
                <c:pt idx="9">
                  <c:v>4.0536600000000007</c:v>
                </c:pt>
                <c:pt idx="10">
                  <c:v>4.2782789999999995</c:v>
                </c:pt>
                <c:pt idx="11">
                  <c:v>4.0848040000000001</c:v>
                </c:pt>
                <c:pt idx="12">
                  <c:v>4.1322109999999999</c:v>
                </c:pt>
                <c:pt idx="13">
                  <c:v>4.2987660000000005</c:v>
                </c:pt>
                <c:pt idx="14">
                  <c:v>4.2322370000000005</c:v>
                </c:pt>
                <c:pt idx="15">
                  <c:v>4.0526929999999997</c:v>
                </c:pt>
                <c:pt idx="16">
                  <c:v>3.7475110000000003</c:v>
                </c:pt>
                <c:pt idx="17">
                  <c:v>3.9226609999999997</c:v>
                </c:pt>
                <c:pt idx="18">
                  <c:v>4.1001299999999992</c:v>
                </c:pt>
                <c:pt idx="19">
                  <c:v>4.0558569999999996</c:v>
                </c:pt>
                <c:pt idx="20">
                  <c:v>4.0230429999999995</c:v>
                </c:pt>
                <c:pt idx="21">
                  <c:v>4.0647269999999995</c:v>
                </c:pt>
                <c:pt idx="22">
                  <c:v>3.7234049999999996</c:v>
                </c:pt>
                <c:pt idx="23">
                  <c:v>4.1613980000000002</c:v>
                </c:pt>
                <c:pt idx="24">
                  <c:v>4.3906149999999995</c:v>
                </c:pt>
                <c:pt idx="25">
                  <c:v>4.4412039999999999</c:v>
                </c:pt>
                <c:pt idx="26">
                  <c:v>4.32158</c:v>
                </c:pt>
                <c:pt idx="27">
                  <c:v>4.3881600000000001</c:v>
                </c:pt>
                <c:pt idx="28">
                  <c:v>4.6719526549916912</c:v>
                </c:pt>
              </c:numCache>
            </c:numRef>
          </c:val>
          <c:smooth val="0"/>
          <c:extLst>
            <c:ext xmlns:c16="http://schemas.microsoft.com/office/drawing/2014/chart" uri="{C3380CC4-5D6E-409C-BE32-E72D297353CC}">
              <c16:uniqueId val="{00000001-0556-4A53-A8A5-58122A960B31}"/>
            </c:ext>
          </c:extLst>
        </c:ser>
        <c:ser>
          <c:idx val="2"/>
          <c:order val="2"/>
          <c:tx>
            <c:strRef>
              <c:f>Charts!$F$130</c:f>
              <c:strCache>
                <c:ptCount val="1"/>
                <c:pt idx="0">
                  <c:v>Industrial</c:v>
                </c:pt>
              </c:strCache>
            </c:strRef>
          </c:tx>
          <c:spPr>
            <a:ln>
              <a:solidFill>
                <a:srgbClr val="43BEAD"/>
              </a:solidFill>
            </a:ln>
          </c:spPr>
          <c:marker>
            <c:symbol val="none"/>
          </c:marker>
          <c:cat>
            <c:strRef>
              <c:f>Charts!$B$131:$B$159</c:f>
              <c:strCache>
                <c:ptCount val="29"/>
                <c:pt idx="0">
                  <c:v>1990</c:v>
                </c:pt>
                <c:pt idx="5">
                  <c:v>'95</c:v>
                </c:pt>
                <c:pt idx="10">
                  <c:v>2000</c:v>
                </c:pt>
                <c:pt idx="15">
                  <c:v>'05</c:v>
                </c:pt>
                <c:pt idx="20">
                  <c:v>'10</c:v>
                </c:pt>
                <c:pt idx="28">
                  <c:v>'18</c:v>
                </c:pt>
              </c:strCache>
            </c:strRef>
          </c:cat>
          <c:val>
            <c:numRef>
              <c:f>Charts!$F$131:$F$159</c:f>
              <c:numCache>
                <c:formatCode>_(* #,##0_);_(* \(#,##0\);_(* "-"??_);_(@_)</c:formatCode>
                <c:ptCount val="29"/>
                <c:pt idx="0">
                  <c:v>21.171244000000002</c:v>
                </c:pt>
                <c:pt idx="1">
                  <c:v>20.823699999999999</c:v>
                </c:pt>
                <c:pt idx="2">
                  <c:v>21.755824</c:v>
                </c:pt>
                <c:pt idx="3">
                  <c:v>21.742519999999999</c:v>
                </c:pt>
                <c:pt idx="4">
                  <c:v>22.390643999999998</c:v>
                </c:pt>
                <c:pt idx="5">
                  <c:v>22.717530999999997</c:v>
                </c:pt>
                <c:pt idx="6">
                  <c:v>23.408353000000002</c:v>
                </c:pt>
                <c:pt idx="7">
                  <c:v>23.684607999999997</c:v>
                </c:pt>
                <c:pt idx="8">
                  <c:v>23.174804000000002</c:v>
                </c:pt>
                <c:pt idx="9">
                  <c:v>22.948270000000001</c:v>
                </c:pt>
                <c:pt idx="10">
                  <c:v>22.822539999999996</c:v>
                </c:pt>
                <c:pt idx="11">
                  <c:v>21.791635999999997</c:v>
                </c:pt>
                <c:pt idx="12">
                  <c:v>21.797145</c:v>
                </c:pt>
                <c:pt idx="13">
                  <c:v>21.532593000000002</c:v>
                </c:pt>
                <c:pt idx="14">
                  <c:v>22.410797000000002</c:v>
                </c:pt>
                <c:pt idx="15">
                  <c:v>21.409410999999999</c:v>
                </c:pt>
                <c:pt idx="16">
                  <c:v>21.528319999999997</c:v>
                </c:pt>
                <c:pt idx="17">
                  <c:v>21.361756999999997</c:v>
                </c:pt>
                <c:pt idx="18">
                  <c:v>20.526626</c:v>
                </c:pt>
                <c:pt idx="19">
                  <c:v>18.754789000000002</c:v>
                </c:pt>
                <c:pt idx="20">
                  <c:v>20.420254</c:v>
                </c:pt>
                <c:pt idx="21">
                  <c:v>20.590559999999996</c:v>
                </c:pt>
                <c:pt idx="22">
                  <c:v>20.883520000000001</c:v>
                </c:pt>
                <c:pt idx="23">
                  <c:v>21.47784</c:v>
                </c:pt>
                <c:pt idx="24">
                  <c:v>21.559120000000004</c:v>
                </c:pt>
                <c:pt idx="25">
                  <c:v>21.524516999999996</c:v>
                </c:pt>
                <c:pt idx="26">
                  <c:v>21.656268000000001</c:v>
                </c:pt>
                <c:pt idx="27">
                  <c:v>22.112199</c:v>
                </c:pt>
                <c:pt idx="28">
                  <c:v>23.097751437784758</c:v>
                </c:pt>
              </c:numCache>
            </c:numRef>
          </c:val>
          <c:smooth val="0"/>
          <c:extLst>
            <c:ext xmlns:c16="http://schemas.microsoft.com/office/drawing/2014/chart" uri="{C3380CC4-5D6E-409C-BE32-E72D297353CC}">
              <c16:uniqueId val="{00000002-0556-4A53-A8A5-58122A960B31}"/>
            </c:ext>
          </c:extLst>
        </c:ser>
        <c:ser>
          <c:idx val="3"/>
          <c:order val="3"/>
          <c:tx>
            <c:strRef>
              <c:f>Charts!$G$130</c:f>
              <c:strCache>
                <c:ptCount val="1"/>
                <c:pt idx="0">
                  <c:v>Transport</c:v>
                </c:pt>
              </c:strCache>
            </c:strRef>
          </c:tx>
          <c:spPr>
            <a:ln>
              <a:solidFill>
                <a:srgbClr val="FFE838"/>
              </a:solidFill>
            </a:ln>
          </c:spPr>
          <c:marker>
            <c:symbol val="none"/>
          </c:marker>
          <c:cat>
            <c:strRef>
              <c:f>Charts!$B$131:$B$159</c:f>
              <c:strCache>
                <c:ptCount val="29"/>
                <c:pt idx="0">
                  <c:v>1990</c:v>
                </c:pt>
                <c:pt idx="5">
                  <c:v>'95</c:v>
                </c:pt>
                <c:pt idx="10">
                  <c:v>2000</c:v>
                </c:pt>
                <c:pt idx="15">
                  <c:v>'05</c:v>
                </c:pt>
                <c:pt idx="20">
                  <c:v>'10</c:v>
                </c:pt>
                <c:pt idx="28">
                  <c:v>'18</c:v>
                </c:pt>
              </c:strCache>
            </c:strRef>
          </c:cat>
          <c:val>
            <c:numRef>
              <c:f>Charts!$G$131:$G$159</c:f>
              <c:numCache>
                <c:formatCode>_(* #,##0_);_(* \(#,##0\);_(* "-"??_);_(@_)</c:formatCode>
                <c:ptCount val="29"/>
                <c:pt idx="0">
                  <c:v>22.365549999999999</c:v>
                </c:pt>
                <c:pt idx="1">
                  <c:v>22.064829000000003</c:v>
                </c:pt>
                <c:pt idx="2">
                  <c:v>22.362755</c:v>
                </c:pt>
                <c:pt idx="3">
                  <c:v>22.617668000000002</c:v>
                </c:pt>
                <c:pt idx="4">
                  <c:v>23.263534</c:v>
                </c:pt>
                <c:pt idx="5">
                  <c:v>23.756634999999999</c:v>
                </c:pt>
                <c:pt idx="6">
                  <c:v>24.364552999999997</c:v>
                </c:pt>
                <c:pt idx="7">
                  <c:v>24.668132999999994</c:v>
                </c:pt>
                <c:pt idx="8">
                  <c:v>25.169438999999997</c:v>
                </c:pt>
                <c:pt idx="9">
                  <c:v>25.858783000000003</c:v>
                </c:pt>
                <c:pt idx="10">
                  <c:v>26.455625000000001</c:v>
                </c:pt>
                <c:pt idx="11">
                  <c:v>26.179369000000001</c:v>
                </c:pt>
                <c:pt idx="12">
                  <c:v>26.747287999999998</c:v>
                </c:pt>
                <c:pt idx="13">
                  <c:v>26.806927999999996</c:v>
                </c:pt>
                <c:pt idx="14">
                  <c:v>27.747702999999998</c:v>
                </c:pt>
                <c:pt idx="15">
                  <c:v>28.179504999999999</c:v>
                </c:pt>
                <c:pt idx="16">
                  <c:v>28.617852999999997</c:v>
                </c:pt>
                <c:pt idx="17">
                  <c:v>28.727554999999992</c:v>
                </c:pt>
                <c:pt idx="18">
                  <c:v>27.339663999999999</c:v>
                </c:pt>
                <c:pt idx="19">
                  <c:v>26.566127000000002</c:v>
                </c:pt>
                <c:pt idx="20">
                  <c:v>26.935458999999998</c:v>
                </c:pt>
                <c:pt idx="21">
                  <c:v>26.606248000000001</c:v>
                </c:pt>
                <c:pt idx="22">
                  <c:v>26.126006</c:v>
                </c:pt>
                <c:pt idx="23">
                  <c:v>26.642880000000002</c:v>
                </c:pt>
                <c:pt idx="24">
                  <c:v>26.889047000000005</c:v>
                </c:pt>
                <c:pt idx="25">
                  <c:v>27.273540000000001</c:v>
                </c:pt>
                <c:pt idx="26">
                  <c:v>27.891351</c:v>
                </c:pt>
                <c:pt idx="27">
                  <c:v>28.121008999999997</c:v>
                </c:pt>
                <c:pt idx="28">
                  <c:v>28.316060311376166</c:v>
                </c:pt>
              </c:numCache>
            </c:numRef>
          </c:val>
          <c:smooth val="0"/>
          <c:extLst>
            <c:ext xmlns:c16="http://schemas.microsoft.com/office/drawing/2014/chart" uri="{C3380CC4-5D6E-409C-BE32-E72D297353CC}">
              <c16:uniqueId val="{00000003-0556-4A53-A8A5-58122A960B31}"/>
            </c:ext>
          </c:extLst>
        </c:ser>
        <c:ser>
          <c:idx val="4"/>
          <c:order val="4"/>
          <c:tx>
            <c:strRef>
              <c:f>Charts!$H$130</c:f>
              <c:strCache>
                <c:ptCount val="1"/>
                <c:pt idx="0">
                  <c:v>Power</c:v>
                </c:pt>
              </c:strCache>
            </c:strRef>
          </c:tx>
          <c:spPr>
            <a:ln>
              <a:solidFill>
                <a:srgbClr val="ED3124"/>
              </a:solidFill>
            </a:ln>
          </c:spPr>
          <c:marker>
            <c:symbol val="none"/>
          </c:marker>
          <c:cat>
            <c:strRef>
              <c:f>Charts!$B$131:$B$159</c:f>
              <c:strCache>
                <c:ptCount val="29"/>
                <c:pt idx="0">
                  <c:v>1990</c:v>
                </c:pt>
                <c:pt idx="5">
                  <c:v>'95</c:v>
                </c:pt>
                <c:pt idx="10">
                  <c:v>2000</c:v>
                </c:pt>
                <c:pt idx="15">
                  <c:v>'05</c:v>
                </c:pt>
                <c:pt idx="20">
                  <c:v>'10</c:v>
                </c:pt>
                <c:pt idx="28">
                  <c:v>'18</c:v>
                </c:pt>
              </c:strCache>
            </c:strRef>
          </c:cat>
          <c:val>
            <c:numRef>
              <c:f>Charts!$H$131:$H$159</c:f>
              <c:numCache>
                <c:formatCode>_(* #,##0_);_(* \(#,##0\);_(* "-"??_);_(@_)</c:formatCode>
                <c:ptCount val="29"/>
                <c:pt idx="0">
                  <c:v>30.494147999999988</c:v>
                </c:pt>
                <c:pt idx="1">
                  <c:v>30.855031000000004</c:v>
                </c:pt>
                <c:pt idx="2">
                  <c:v>30.722216000000003</c:v>
                </c:pt>
                <c:pt idx="3">
                  <c:v>31.846556000000003</c:v>
                </c:pt>
                <c:pt idx="4">
                  <c:v>32.398075000000006</c:v>
                </c:pt>
                <c:pt idx="5">
                  <c:v>33.478550000000006</c:v>
                </c:pt>
                <c:pt idx="6">
                  <c:v>34.484957999999999</c:v>
                </c:pt>
                <c:pt idx="7">
                  <c:v>34.885982000000006</c:v>
                </c:pt>
                <c:pt idx="8">
                  <c:v>36.224772999999999</c:v>
                </c:pt>
                <c:pt idx="9">
                  <c:v>36.974942999999996</c:v>
                </c:pt>
                <c:pt idx="10">
                  <c:v>38.061182000000002</c:v>
                </c:pt>
                <c:pt idx="11">
                  <c:v>37.214257999999994</c:v>
                </c:pt>
                <c:pt idx="12">
                  <c:v>38.015427000000003</c:v>
                </c:pt>
                <c:pt idx="13">
                  <c:v>38.027102999999997</c:v>
                </c:pt>
                <c:pt idx="14">
                  <c:v>38.700903999999994</c:v>
                </c:pt>
                <c:pt idx="15">
                  <c:v>39.624097999999996</c:v>
                </c:pt>
                <c:pt idx="16">
                  <c:v>39.415884000000005</c:v>
                </c:pt>
                <c:pt idx="17">
                  <c:v>40.369543</c:v>
                </c:pt>
                <c:pt idx="18">
                  <c:v>39.967965000000007</c:v>
                </c:pt>
                <c:pt idx="19">
                  <c:v>38.067331000000003</c:v>
                </c:pt>
                <c:pt idx="20">
                  <c:v>39.617494000000001</c:v>
                </c:pt>
                <c:pt idx="21">
                  <c:v>39.291592999999999</c:v>
                </c:pt>
                <c:pt idx="22">
                  <c:v>38.130292999999995</c:v>
                </c:pt>
                <c:pt idx="23">
                  <c:v>38.355491000000001</c:v>
                </c:pt>
                <c:pt idx="24">
                  <c:v>38.627993000000004</c:v>
                </c:pt>
                <c:pt idx="25">
                  <c:v>37.888401999999999</c:v>
                </c:pt>
                <c:pt idx="26">
                  <c:v>37.725740999999992</c:v>
                </c:pt>
                <c:pt idx="27">
                  <c:v>37.240098999999994</c:v>
                </c:pt>
                <c:pt idx="28">
                  <c:v>38.403898256736461</c:v>
                </c:pt>
              </c:numCache>
            </c:numRef>
          </c:val>
          <c:smooth val="0"/>
          <c:extLst>
            <c:ext xmlns:c16="http://schemas.microsoft.com/office/drawing/2014/chart" uri="{C3380CC4-5D6E-409C-BE32-E72D297353CC}">
              <c16:uniqueId val="{00000004-0556-4A53-A8A5-58122A960B31}"/>
            </c:ext>
          </c:extLst>
        </c:ser>
        <c:dLbls>
          <c:showLegendKey val="0"/>
          <c:showVal val="0"/>
          <c:showCatName val="0"/>
          <c:showSerName val="0"/>
          <c:showPercent val="0"/>
          <c:showBubbleSize val="0"/>
        </c:dLbls>
        <c:smooth val="0"/>
        <c:axId val="969929048"/>
        <c:axId val="1006527000"/>
      </c:lineChart>
      <c:catAx>
        <c:axId val="969929048"/>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0" vert="horz"/>
          <a:lstStyle/>
          <a:p>
            <a:pPr>
              <a:defRPr/>
            </a:pPr>
            <a:endParaRPr lang="en-US"/>
          </a:p>
        </c:txPr>
        <c:crossAx val="1006527000"/>
        <c:crosses val="autoZero"/>
        <c:auto val="1"/>
        <c:lblAlgn val="ctr"/>
        <c:lblOffset val="100"/>
        <c:noMultiLvlLbl val="0"/>
      </c:catAx>
      <c:valAx>
        <c:axId val="1006527000"/>
        <c:scaling>
          <c:orientation val="minMax"/>
        </c:scaling>
        <c:delete val="0"/>
        <c:axPos val="l"/>
        <c:majorGridlines>
          <c:spPr>
            <a:ln w="3175" cap="flat" cmpd="sng" algn="ctr">
              <a:solidFill>
                <a:srgbClr val="C0C0C0"/>
              </a:solidFill>
              <a:prstDash val="sysDash"/>
              <a:round/>
              <a:headEnd type="none" w="med" len="med"/>
              <a:tailEnd type="none" w="med" len="med"/>
            </a:ln>
          </c:spPr>
        </c:majorGridlines>
        <c:numFmt formatCode="#,##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crossAx val="969929048"/>
        <c:crosses val="autoZero"/>
        <c:crossBetween val="between"/>
      </c:valAx>
      <c:spPr>
        <a:solidFill>
          <a:srgbClr val="FFFFFF">
            <a:lumMod val="100000"/>
          </a:srgbClr>
        </a:solidFill>
      </c:spPr>
    </c:plotArea>
    <c:plotVisOnly val="1"/>
    <c:dispBlanksAs val="gap"/>
    <c:showDLblsOverMax val="0"/>
  </c:chart>
  <c:spPr>
    <a:solidFill>
      <a:srgbClr val="FFFFFF">
        <a:lumMod val="100000"/>
      </a:srgbClr>
    </a:solidFill>
    <a:ln w="25400">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dirty="0"/>
              <a:t>Quadrillion BTU</a:t>
            </a:r>
          </a:p>
        </c:rich>
      </c:tx>
      <c:layout>
        <c:manualLayout>
          <c:xMode val="edge"/>
          <c:yMode val="edge"/>
          <c:x val="1.3540228017439813E-2"/>
          <c:y val="2.2249942185189598E-2"/>
        </c:manualLayout>
      </c:layout>
      <c:overlay val="0"/>
    </c:title>
    <c:autoTitleDeleted val="0"/>
    <c:plotArea>
      <c:layout>
        <c:manualLayout>
          <c:layoutTarget val="inner"/>
          <c:xMode val="edge"/>
          <c:yMode val="edge"/>
          <c:x val="6.1958122312175769E-2"/>
          <c:y val="0.1223238031976099"/>
          <c:w val="0.91175218892212118"/>
          <c:h val="0.63820882295926373"/>
        </c:manualLayout>
      </c:layout>
      <c:areaChart>
        <c:grouping val="stacked"/>
        <c:varyColors val="0"/>
        <c:ser>
          <c:idx val="1"/>
          <c:order val="0"/>
          <c:tx>
            <c:strRef>
              <c:f>Charts!$D$26</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Charts!$D$27:$D$55</c:f>
              <c:numCache>
                <c:formatCode>0.00</c:formatCode>
                <c:ptCount val="29"/>
                <c:pt idx="0">
                  <c:v>19.172634999999996</c:v>
                </c:pt>
                <c:pt idx="1">
                  <c:v>18.991671</c:v>
                </c:pt>
                <c:pt idx="2">
                  <c:v>19.122471999999998</c:v>
                </c:pt>
                <c:pt idx="3">
                  <c:v>19.835149999999995</c:v>
                </c:pt>
                <c:pt idx="4">
                  <c:v>19.909463000000002</c:v>
                </c:pt>
                <c:pt idx="5">
                  <c:v>20.088727000000002</c:v>
                </c:pt>
                <c:pt idx="6">
                  <c:v>21.001915</c:v>
                </c:pt>
                <c:pt idx="7">
                  <c:v>21.445411</c:v>
                </c:pt>
                <c:pt idx="8">
                  <c:v>21.655742999999998</c:v>
                </c:pt>
                <c:pt idx="9">
                  <c:v>21.622544999999999</c:v>
                </c:pt>
                <c:pt idx="10">
                  <c:v>22.579529000000001</c:v>
                </c:pt>
                <c:pt idx="11">
                  <c:v>21.914269000000001</c:v>
                </c:pt>
                <c:pt idx="12">
                  <c:v>21.90399</c:v>
                </c:pt>
                <c:pt idx="13">
                  <c:v>22.320926999999998</c:v>
                </c:pt>
                <c:pt idx="14">
                  <c:v>22.466196</c:v>
                </c:pt>
                <c:pt idx="15">
                  <c:v>22.796543999999997</c:v>
                </c:pt>
                <c:pt idx="16">
                  <c:v>22.447160000000004</c:v>
                </c:pt>
                <c:pt idx="17">
                  <c:v>22.749465000000001</c:v>
                </c:pt>
                <c:pt idx="18">
                  <c:v>22.387436000000001</c:v>
                </c:pt>
                <c:pt idx="19">
                  <c:v>19.691206000000001</c:v>
                </c:pt>
                <c:pt idx="20">
                  <c:v>20.833970000000001</c:v>
                </c:pt>
                <c:pt idx="21">
                  <c:v>19.657785000000004</c:v>
                </c:pt>
                <c:pt idx="22">
                  <c:v>17.378235000000004</c:v>
                </c:pt>
                <c:pt idx="23">
                  <c:v>18.038632999999997</c:v>
                </c:pt>
                <c:pt idx="24">
                  <c:v>17.997633</c:v>
                </c:pt>
                <c:pt idx="25">
                  <c:v>15.548867999999999</c:v>
                </c:pt>
                <c:pt idx="26">
                  <c:v>14.225903000000001</c:v>
                </c:pt>
                <c:pt idx="27">
                  <c:v>13.837465000000002</c:v>
                </c:pt>
                <c:pt idx="28">
                  <c:v>13.144807778497919</c:v>
                </c:pt>
              </c:numCache>
            </c:numRef>
          </c:val>
          <c:extLst>
            <c:ext xmlns:c16="http://schemas.microsoft.com/office/drawing/2014/chart" uri="{C3380CC4-5D6E-409C-BE32-E72D297353CC}">
              <c16:uniqueId val="{00000000-1DA6-48F8-BD87-B65E051EF588}"/>
            </c:ext>
          </c:extLst>
        </c:ser>
        <c:ser>
          <c:idx val="3"/>
          <c:order val="1"/>
          <c:tx>
            <c:strRef>
              <c:f>Charts!$F$26</c:f>
              <c:strCache>
                <c:ptCount val="1"/>
                <c:pt idx="0">
                  <c:v>Petroleum</c:v>
                </c:pt>
              </c:strCache>
            </c:strRef>
          </c:tx>
          <c:spPr>
            <a:solidFill>
              <a:srgbClr val="5A5A5A"/>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Charts!$F$27:$F$55</c:f>
              <c:numCache>
                <c:formatCode>0.00</c:formatCode>
                <c:ptCount val="29"/>
                <c:pt idx="0">
                  <c:v>33.551624000000004</c:v>
                </c:pt>
                <c:pt idx="1">
                  <c:v>32.846043999999999</c:v>
                </c:pt>
                <c:pt idx="2">
                  <c:v>33.524969999999996</c:v>
                </c:pt>
                <c:pt idx="3">
                  <c:v>33.646301999999999</c:v>
                </c:pt>
                <c:pt idx="4">
                  <c:v>34.510364000000003</c:v>
                </c:pt>
                <c:pt idx="5">
                  <c:v>34.401227999999996</c:v>
                </c:pt>
                <c:pt idx="6">
                  <c:v>35.654713000000001</c:v>
                </c:pt>
                <c:pt idx="7">
                  <c:v>36.129227</c:v>
                </c:pt>
                <c:pt idx="8">
                  <c:v>36.781205</c:v>
                </c:pt>
                <c:pt idx="9">
                  <c:v>37.802196000000002</c:v>
                </c:pt>
                <c:pt idx="10">
                  <c:v>38.225595000000006</c:v>
                </c:pt>
                <c:pt idx="11">
                  <c:v>38.148800000000001</c:v>
                </c:pt>
                <c:pt idx="12">
                  <c:v>38.186813000000001</c:v>
                </c:pt>
                <c:pt idx="13">
                  <c:v>38.770229</c:v>
                </c:pt>
                <c:pt idx="14">
                  <c:v>40.210005000000002</c:v>
                </c:pt>
                <c:pt idx="15">
                  <c:v>40.282775000000001</c:v>
                </c:pt>
                <c:pt idx="16">
                  <c:v>39.803372999999993</c:v>
                </c:pt>
                <c:pt idx="17">
                  <c:v>39.445191000000001</c:v>
                </c:pt>
                <c:pt idx="18">
                  <c:v>36.84102</c:v>
                </c:pt>
                <c:pt idx="19">
                  <c:v>34.919637000000002</c:v>
                </c:pt>
                <c:pt idx="20">
                  <c:v>35.452648999999994</c:v>
                </c:pt>
                <c:pt idx="21">
                  <c:v>34.812737999999996</c:v>
                </c:pt>
                <c:pt idx="22">
                  <c:v>34.008758999999998</c:v>
                </c:pt>
                <c:pt idx="23">
                  <c:v>34.613253999999998</c:v>
                </c:pt>
                <c:pt idx="24">
                  <c:v>34.871607999999995</c:v>
                </c:pt>
                <c:pt idx="25">
                  <c:v>35.595454999999994</c:v>
                </c:pt>
                <c:pt idx="26">
                  <c:v>36.003308000000004</c:v>
                </c:pt>
                <c:pt idx="27">
                  <c:v>36.347247999999993</c:v>
                </c:pt>
                <c:pt idx="28">
                  <c:v>37.048450022625879</c:v>
                </c:pt>
              </c:numCache>
            </c:numRef>
          </c:val>
          <c:extLst>
            <c:ext xmlns:c16="http://schemas.microsoft.com/office/drawing/2014/chart" uri="{C3380CC4-5D6E-409C-BE32-E72D297353CC}">
              <c16:uniqueId val="{00000001-1DA6-48F8-BD87-B65E051EF588}"/>
            </c:ext>
          </c:extLst>
        </c:ser>
        <c:ser>
          <c:idx val="4"/>
          <c:order val="2"/>
          <c:tx>
            <c:strRef>
              <c:f>Charts!$G$26</c:f>
              <c:strCache>
                <c:ptCount val="1"/>
                <c:pt idx="0">
                  <c:v>Nuclear</c:v>
                </c:pt>
              </c:strCache>
            </c:strRef>
          </c:tx>
          <c:spPr>
            <a:solidFill>
              <a:srgbClr val="EE3124"/>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Charts!$G$27:$G$55</c:f>
              <c:numCache>
                <c:formatCode>0.00</c:formatCode>
                <c:ptCount val="29"/>
                <c:pt idx="0">
                  <c:v>6.1043490000000009</c:v>
                </c:pt>
                <c:pt idx="1">
                  <c:v>6.4221339999999998</c:v>
                </c:pt>
                <c:pt idx="2">
                  <c:v>6.4792070000000006</c:v>
                </c:pt>
                <c:pt idx="3">
                  <c:v>6.4104980000000005</c:v>
                </c:pt>
                <c:pt idx="4">
                  <c:v>6.6938770000000005</c:v>
                </c:pt>
                <c:pt idx="5">
                  <c:v>7.0754349999999997</c:v>
                </c:pt>
                <c:pt idx="6">
                  <c:v>7.0866749999999996</c:v>
                </c:pt>
                <c:pt idx="7">
                  <c:v>6.5969919999999993</c:v>
                </c:pt>
                <c:pt idx="8">
                  <c:v>7.067810999999999</c:v>
                </c:pt>
                <c:pt idx="9">
                  <c:v>7.6102539999999994</c:v>
                </c:pt>
                <c:pt idx="10">
                  <c:v>7.8623520000000005</c:v>
                </c:pt>
                <c:pt idx="11">
                  <c:v>8.0288529999999998</c:v>
                </c:pt>
                <c:pt idx="12">
                  <c:v>8.1454280000000008</c:v>
                </c:pt>
                <c:pt idx="13">
                  <c:v>7.9596220000000004</c:v>
                </c:pt>
                <c:pt idx="14">
                  <c:v>8.2227739999999994</c:v>
                </c:pt>
                <c:pt idx="15">
                  <c:v>8.1608110000000007</c:v>
                </c:pt>
                <c:pt idx="16">
                  <c:v>8.2146270000000001</c:v>
                </c:pt>
                <c:pt idx="17">
                  <c:v>8.4585910000000002</c:v>
                </c:pt>
                <c:pt idx="18">
                  <c:v>8.4264919999999996</c:v>
                </c:pt>
                <c:pt idx="19">
                  <c:v>8.355220000000001</c:v>
                </c:pt>
                <c:pt idx="20">
                  <c:v>8.4344340000000013</c:v>
                </c:pt>
                <c:pt idx="21">
                  <c:v>8.2686989999999998</c:v>
                </c:pt>
                <c:pt idx="22">
                  <c:v>8.0618210000000001</c:v>
                </c:pt>
                <c:pt idx="23">
                  <c:v>8.2444320000000015</c:v>
                </c:pt>
                <c:pt idx="24">
                  <c:v>8.3375590000000006</c:v>
                </c:pt>
                <c:pt idx="25">
                  <c:v>8.3368859999999998</c:v>
                </c:pt>
                <c:pt idx="26">
                  <c:v>8.4267530000000015</c:v>
                </c:pt>
                <c:pt idx="27">
                  <c:v>8.4189679999999996</c:v>
                </c:pt>
                <c:pt idx="28">
                  <c:v>8.4985007915009554</c:v>
                </c:pt>
              </c:numCache>
            </c:numRef>
          </c:val>
          <c:extLst>
            <c:ext xmlns:c16="http://schemas.microsoft.com/office/drawing/2014/chart" uri="{C3380CC4-5D6E-409C-BE32-E72D297353CC}">
              <c16:uniqueId val="{00000002-1DA6-48F8-BD87-B65E051EF588}"/>
            </c:ext>
          </c:extLst>
        </c:ser>
        <c:ser>
          <c:idx val="2"/>
          <c:order val="3"/>
          <c:tx>
            <c:strRef>
              <c:f>Charts!$E$26</c:f>
              <c:strCache>
                <c:ptCount val="1"/>
                <c:pt idx="0">
                  <c:v>Natural gas</c:v>
                </c:pt>
              </c:strCache>
            </c:strRef>
          </c:tx>
          <c:spPr>
            <a:solidFill>
              <a:srgbClr val="A6A6A6"/>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Charts!$E$27:$E$55</c:f>
              <c:numCache>
                <c:formatCode>0.00</c:formatCode>
                <c:ptCount val="29"/>
                <c:pt idx="0">
                  <c:v>19.603268</c:v>
                </c:pt>
                <c:pt idx="1">
                  <c:v>20.032962999999999</c:v>
                </c:pt>
                <c:pt idx="2">
                  <c:v>20.713636000000001</c:v>
                </c:pt>
                <c:pt idx="3">
                  <c:v>21.229000000000003</c:v>
                </c:pt>
                <c:pt idx="4">
                  <c:v>21.728069000000005</c:v>
                </c:pt>
                <c:pt idx="5">
                  <c:v>22.671139</c:v>
                </c:pt>
                <c:pt idx="6">
                  <c:v>23.084648000000001</c:v>
                </c:pt>
                <c:pt idx="7">
                  <c:v>23.222718</c:v>
                </c:pt>
                <c:pt idx="8">
                  <c:v>22.830228999999992</c:v>
                </c:pt>
                <c:pt idx="9">
                  <c:v>22.909231000000002</c:v>
                </c:pt>
                <c:pt idx="10">
                  <c:v>23.823980000000002</c:v>
                </c:pt>
                <c:pt idx="11">
                  <c:v>22.772560000000006</c:v>
                </c:pt>
                <c:pt idx="12">
                  <c:v>23.510083999999999</c:v>
                </c:pt>
                <c:pt idx="13">
                  <c:v>22.830646000000002</c:v>
                </c:pt>
                <c:pt idx="14">
                  <c:v>22.923061000000001</c:v>
                </c:pt>
                <c:pt idx="15">
                  <c:v>22.565365999999997</c:v>
                </c:pt>
                <c:pt idx="16">
                  <c:v>22.238739000000002</c:v>
                </c:pt>
                <c:pt idx="17">
                  <c:v>23.662758</c:v>
                </c:pt>
                <c:pt idx="18">
                  <c:v>23.842953999999999</c:v>
                </c:pt>
                <c:pt idx="19">
                  <c:v>23.415939999999999</c:v>
                </c:pt>
                <c:pt idx="20">
                  <c:v>24.574753999999999</c:v>
                </c:pt>
                <c:pt idx="21">
                  <c:v>24.954540000000001</c:v>
                </c:pt>
                <c:pt idx="22">
                  <c:v>26.088585000000002</c:v>
                </c:pt>
                <c:pt idx="23">
                  <c:v>26.805137999999999</c:v>
                </c:pt>
                <c:pt idx="24">
                  <c:v>27.382838</c:v>
                </c:pt>
                <c:pt idx="25">
                  <c:v>28.191095999999998</c:v>
                </c:pt>
                <c:pt idx="26">
                  <c:v>28.400356000000006</c:v>
                </c:pt>
                <c:pt idx="27">
                  <c:v>28.034276999999999</c:v>
                </c:pt>
                <c:pt idx="28">
                  <c:v>30.774245060010365</c:v>
                </c:pt>
              </c:numCache>
            </c:numRef>
          </c:val>
          <c:extLst>
            <c:ext xmlns:c16="http://schemas.microsoft.com/office/drawing/2014/chart" uri="{C3380CC4-5D6E-409C-BE32-E72D297353CC}">
              <c16:uniqueId val="{00000003-1DA6-48F8-BD87-B65E051EF588}"/>
            </c:ext>
          </c:extLst>
        </c:ser>
        <c:ser>
          <c:idx val="5"/>
          <c:order val="4"/>
          <c:tx>
            <c:strRef>
              <c:f>Charts!$H$26</c:f>
              <c:strCache>
                <c:ptCount val="1"/>
                <c:pt idx="0">
                  <c:v>Hydro</c:v>
                </c:pt>
              </c:strCache>
            </c:strRef>
          </c:tx>
          <c:spPr>
            <a:solidFill>
              <a:srgbClr val="00567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Charts!$H$27:$H$55</c:f>
              <c:numCache>
                <c:formatCode>0.00</c:formatCode>
                <c:ptCount val="29"/>
                <c:pt idx="0">
                  <c:v>3.046389</c:v>
                </c:pt>
                <c:pt idx="1">
                  <c:v>3.0159440000000002</c:v>
                </c:pt>
                <c:pt idx="2">
                  <c:v>2.617435</c:v>
                </c:pt>
                <c:pt idx="3">
                  <c:v>2.8916120000000003</c:v>
                </c:pt>
                <c:pt idx="4">
                  <c:v>2.6834569999999998</c:v>
                </c:pt>
                <c:pt idx="5">
                  <c:v>3.205308</c:v>
                </c:pt>
                <c:pt idx="6">
                  <c:v>3.5896559999999997</c:v>
                </c:pt>
                <c:pt idx="7">
                  <c:v>3.6404579999999997</c:v>
                </c:pt>
                <c:pt idx="8">
                  <c:v>3.2970539999999993</c:v>
                </c:pt>
                <c:pt idx="9">
                  <c:v>3.2675739999999998</c:v>
                </c:pt>
                <c:pt idx="10">
                  <c:v>2.8111169999999999</c:v>
                </c:pt>
                <c:pt idx="11">
                  <c:v>2.2418589999999998</c:v>
                </c:pt>
                <c:pt idx="12">
                  <c:v>2.6890190000000005</c:v>
                </c:pt>
                <c:pt idx="13">
                  <c:v>2.7925399999999998</c:v>
                </c:pt>
                <c:pt idx="14">
                  <c:v>2.6884670000000002</c:v>
                </c:pt>
                <c:pt idx="15">
                  <c:v>2.7029409999999996</c:v>
                </c:pt>
                <c:pt idx="16">
                  <c:v>2.8690339999999996</c:v>
                </c:pt>
                <c:pt idx="17">
                  <c:v>2.4463879999999998</c:v>
                </c:pt>
                <c:pt idx="18">
                  <c:v>2.5111090000000003</c:v>
                </c:pt>
                <c:pt idx="19">
                  <c:v>2.6688229999999997</c:v>
                </c:pt>
                <c:pt idx="20">
                  <c:v>2.5385400000000002</c:v>
                </c:pt>
                <c:pt idx="21">
                  <c:v>3.1028540000000007</c:v>
                </c:pt>
                <c:pt idx="22">
                  <c:v>2.6287030000000002</c:v>
                </c:pt>
                <c:pt idx="23">
                  <c:v>2.5623809999999998</c:v>
                </c:pt>
                <c:pt idx="24">
                  <c:v>2.4665759999999994</c:v>
                </c:pt>
                <c:pt idx="25">
                  <c:v>2.3211789999999999</c:v>
                </c:pt>
                <c:pt idx="26">
                  <c:v>2.4724399999999997</c:v>
                </c:pt>
                <c:pt idx="27">
                  <c:v>2.7669679999999994</c:v>
                </c:pt>
                <c:pt idx="28">
                  <c:v>2.6747106104688494</c:v>
                </c:pt>
              </c:numCache>
            </c:numRef>
          </c:val>
          <c:extLst>
            <c:ext xmlns:c16="http://schemas.microsoft.com/office/drawing/2014/chart" uri="{C3380CC4-5D6E-409C-BE32-E72D297353CC}">
              <c16:uniqueId val="{00000004-1DA6-48F8-BD87-B65E051EF588}"/>
            </c:ext>
          </c:extLst>
        </c:ser>
        <c:ser>
          <c:idx val="6"/>
          <c:order val="5"/>
          <c:tx>
            <c:strRef>
              <c:f>Charts!$I$26</c:f>
              <c:strCache>
                <c:ptCount val="1"/>
                <c:pt idx="0">
                  <c:v>Renewables</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Charts!$B$27:$B$55</c:f>
              <c:strCache>
                <c:ptCount val="29"/>
                <c:pt idx="0">
                  <c:v>1990</c:v>
                </c:pt>
                <c:pt idx="5">
                  <c:v>'95</c:v>
                </c:pt>
                <c:pt idx="10">
                  <c:v>2000</c:v>
                </c:pt>
                <c:pt idx="15">
                  <c:v>'05</c:v>
                </c:pt>
                <c:pt idx="20">
                  <c:v>'10</c:v>
                </c:pt>
                <c:pt idx="28">
                  <c:v>'18</c:v>
                </c:pt>
              </c:strCache>
            </c:strRef>
          </c:cat>
          <c:val>
            <c:numRef>
              <c:f>Charts!$I$27:$I$55</c:f>
              <c:numCache>
                <c:formatCode>0.00</c:formatCode>
                <c:ptCount val="29"/>
                <c:pt idx="0">
                  <c:v>2.9936230000000004</c:v>
                </c:pt>
                <c:pt idx="1">
                  <c:v>3.0518290000000001</c:v>
                </c:pt>
                <c:pt idx="2">
                  <c:v>3.2031060000000005</c:v>
                </c:pt>
                <c:pt idx="3">
                  <c:v>3.190007</c:v>
                </c:pt>
                <c:pt idx="4">
                  <c:v>3.3036660000000002</c:v>
                </c:pt>
                <c:pt idx="5">
                  <c:v>3.3540389999999998</c:v>
                </c:pt>
                <c:pt idx="6">
                  <c:v>3.4227150000000002</c:v>
                </c:pt>
                <c:pt idx="7">
                  <c:v>3.3736389999999998</c:v>
                </c:pt>
                <c:pt idx="8">
                  <c:v>3.1942109999999992</c:v>
                </c:pt>
                <c:pt idx="9">
                  <c:v>3.2461380000000002</c:v>
                </c:pt>
                <c:pt idx="10">
                  <c:v>3.2930770000000003</c:v>
                </c:pt>
                <c:pt idx="11">
                  <c:v>2.9180599999999997</c:v>
                </c:pt>
                <c:pt idx="12">
                  <c:v>3.0370379999999999</c:v>
                </c:pt>
                <c:pt idx="13">
                  <c:v>3.1515560000000002</c:v>
                </c:pt>
                <c:pt idx="14">
                  <c:v>3.3861800000000004</c:v>
                </c:pt>
                <c:pt idx="15">
                  <c:v>3.5304919999999993</c:v>
                </c:pt>
                <c:pt idx="16">
                  <c:v>3.7676599999999993</c:v>
                </c:pt>
                <c:pt idx="17">
                  <c:v>4.0764770000000006</c:v>
                </c:pt>
                <c:pt idx="18">
                  <c:v>4.6631859999999987</c:v>
                </c:pt>
                <c:pt idx="19">
                  <c:v>4.9350059999999996</c:v>
                </c:pt>
                <c:pt idx="20">
                  <c:v>5.6271469999999999</c:v>
                </c:pt>
                <c:pt idx="21">
                  <c:v>6.0252339999999993</c:v>
                </c:pt>
                <c:pt idx="22">
                  <c:v>6.2004549999999998</c:v>
                </c:pt>
                <c:pt idx="23">
                  <c:v>6.8900999999999986</c:v>
                </c:pt>
                <c:pt idx="24">
                  <c:v>7.2711980000000001</c:v>
                </c:pt>
                <c:pt idx="25">
                  <c:v>7.3128000000000011</c:v>
                </c:pt>
                <c:pt idx="26">
                  <c:v>7.7871199999999998</c:v>
                </c:pt>
                <c:pt idx="27">
                  <c:v>8.311433000000001</c:v>
                </c:pt>
                <c:pt idx="28">
                  <c:v>8.8823828663716338</c:v>
                </c:pt>
              </c:numCache>
            </c:numRef>
          </c:val>
          <c:extLst>
            <c:ext xmlns:c16="http://schemas.microsoft.com/office/drawing/2014/chart" uri="{C3380CC4-5D6E-409C-BE32-E72D297353CC}">
              <c16:uniqueId val="{00000005-1DA6-48F8-BD87-B65E051EF588}"/>
            </c:ext>
          </c:extLst>
        </c:ser>
        <c:dLbls>
          <c:showLegendKey val="0"/>
          <c:showVal val="0"/>
          <c:showCatName val="0"/>
          <c:showSerName val="0"/>
          <c:showPercent val="0"/>
          <c:showBubbleSize val="0"/>
        </c:dLbls>
        <c:axId val="1006529352"/>
        <c:axId val="1006534840"/>
      </c:areaChart>
      <c:catAx>
        <c:axId val="1006529352"/>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crossAx val="1006534840"/>
        <c:crosses val="autoZero"/>
        <c:auto val="1"/>
        <c:lblAlgn val="ctr"/>
        <c:lblOffset val="100"/>
        <c:tickLblSkip val="1"/>
        <c:tickMarkSkip val="1"/>
        <c:noMultiLvlLbl val="0"/>
      </c:catAx>
      <c:valAx>
        <c:axId val="1006534840"/>
        <c:scaling>
          <c:orientation val="minMax"/>
          <c:max val="105"/>
        </c:scaling>
        <c:delete val="0"/>
        <c:axPos val="l"/>
        <c:majorGridlines>
          <c:spPr>
            <a:ln w="3175" cap="flat" cmpd="sng" algn="ctr">
              <a:solidFill>
                <a:srgbClr val="C0C0C0"/>
              </a:solidFill>
              <a:prstDash val="sysDash"/>
              <a:round/>
              <a:headEnd type="none" w="med" len="med"/>
              <a:tailEnd type="none" w="med" len="med"/>
            </a:ln>
          </c:spPr>
        </c:majorGridlines>
        <c:numFmt formatCode="#,##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crossAx val="1006529352"/>
        <c:crosses val="autoZero"/>
        <c:crossBetween val="midCat"/>
        <c:majorUnit val="15"/>
      </c:valAx>
      <c:spPr>
        <a:solidFill>
          <a:srgbClr val="FFFFFF">
            <a:lumMod val="100000"/>
          </a:srgbClr>
        </a:solidFill>
      </c:spPr>
    </c:plotArea>
    <c:legend>
      <c:legendPos val="r"/>
      <c:layout>
        <c:manualLayout>
          <c:xMode val="edge"/>
          <c:yMode val="edge"/>
          <c:x val="2.2137191668870865E-3"/>
          <c:y val="0.85619111796254077"/>
          <c:w val="0.98153828155201506"/>
          <c:h val="0.13878169683654726"/>
        </c:manualLayout>
      </c:layout>
      <c:overlay val="0"/>
    </c:legend>
    <c:plotVisOnly val="1"/>
    <c:dispBlanksAs val="zero"/>
    <c:showDLblsOverMax val="0"/>
  </c:chart>
  <c:spPr>
    <a:noFill/>
    <a:ln w="9525">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a:pPr>
            <a:r>
              <a:rPr lang="en-US" sz="1200" b="0" dirty="0"/>
              <a:t>TWh of demand</a:t>
            </a:r>
          </a:p>
        </c:rich>
      </c:tx>
      <c:layout>
        <c:manualLayout>
          <c:xMode val="edge"/>
          <c:yMode val="edge"/>
          <c:x val="2.7215348081489816E-3"/>
          <c:y val="1.9189206222103593E-2"/>
        </c:manualLayout>
      </c:layout>
      <c:overlay val="0"/>
    </c:title>
    <c:autoTitleDeleted val="0"/>
    <c:plotArea>
      <c:layout>
        <c:manualLayout>
          <c:layoutTarget val="inner"/>
          <c:xMode val="edge"/>
          <c:yMode val="edge"/>
          <c:x val="9.1145802600395454E-2"/>
          <c:y val="0.14165487038839247"/>
          <c:w val="0.83330147964104595"/>
          <c:h val="0.61859744671423689"/>
        </c:manualLayout>
      </c:layout>
      <c:areaChart>
        <c:grouping val="stacked"/>
        <c:varyColors val="0"/>
        <c:ser>
          <c:idx val="1"/>
          <c:order val="0"/>
          <c:tx>
            <c:strRef>
              <c:f>Charts!$D$271</c:f>
              <c:strCache>
                <c:ptCount val="1"/>
                <c:pt idx="0">
                  <c:v>Demand</c:v>
                </c:pt>
              </c:strCache>
            </c:strRef>
          </c:tx>
          <c:spPr>
            <a:solidFill>
              <a:srgbClr val="00AEE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cat>
            <c:strRef>
              <c:f>Charts!$B$314:$B$341</c:f>
              <c:strCache>
                <c:ptCount val="28"/>
                <c:pt idx="4">
                  <c:v>'95</c:v>
                </c:pt>
                <c:pt idx="9">
                  <c:v>2000</c:v>
                </c:pt>
                <c:pt idx="14">
                  <c:v>'05</c:v>
                </c:pt>
                <c:pt idx="19">
                  <c:v>'10</c:v>
                </c:pt>
                <c:pt idx="27">
                  <c:v>'18</c:v>
                </c:pt>
              </c:strCache>
            </c:strRef>
          </c:cat>
          <c:val>
            <c:numRef>
              <c:f>Charts!$D$314:$D$341</c:f>
              <c:numCache>
                <c:formatCode>_(* #,##0_);_(* \(#,##0\);_(* "-"??_);_(@_)</c:formatCode>
                <c:ptCount val="28"/>
                <c:pt idx="0">
                  <c:v>2886.06</c:v>
                </c:pt>
                <c:pt idx="1">
                  <c:v>2897.2069999999999</c:v>
                </c:pt>
                <c:pt idx="2">
                  <c:v>3000.7</c:v>
                </c:pt>
                <c:pt idx="3">
                  <c:v>3080.8879999999999</c:v>
                </c:pt>
                <c:pt idx="4">
                  <c:v>3163.9630000000002</c:v>
                </c:pt>
                <c:pt idx="5">
                  <c:v>3253.7649999999999</c:v>
                </c:pt>
                <c:pt idx="6">
                  <c:v>3301.8490000000002</c:v>
                </c:pt>
                <c:pt idx="7">
                  <c:v>3425.0970000000002</c:v>
                </c:pt>
                <c:pt idx="8">
                  <c:v>3483.7159999999999</c:v>
                </c:pt>
                <c:pt idx="9">
                  <c:v>3592.357</c:v>
                </c:pt>
                <c:pt idx="10">
                  <c:v>3557.107</c:v>
                </c:pt>
                <c:pt idx="11">
                  <c:v>3631.65</c:v>
                </c:pt>
                <c:pt idx="12">
                  <c:v>3662.029</c:v>
                </c:pt>
                <c:pt idx="13">
                  <c:v>3715.9490000000001</c:v>
                </c:pt>
                <c:pt idx="14">
                  <c:v>3810.9839999999999</c:v>
                </c:pt>
                <c:pt idx="15">
                  <c:v>3816.8449999999998</c:v>
                </c:pt>
                <c:pt idx="16">
                  <c:v>3890.2310000000002</c:v>
                </c:pt>
                <c:pt idx="17">
                  <c:v>3866.1610000000001</c:v>
                </c:pt>
                <c:pt idx="18">
                  <c:v>3723.7330000000002</c:v>
                </c:pt>
                <c:pt idx="19">
                  <c:v>3886.752</c:v>
                </c:pt>
                <c:pt idx="20">
                  <c:v>3882.6</c:v>
                </c:pt>
                <c:pt idx="21">
                  <c:v>3832.306</c:v>
                </c:pt>
                <c:pt idx="22">
                  <c:v>3868.33</c:v>
                </c:pt>
                <c:pt idx="23">
                  <c:v>3903.2739999999999</c:v>
                </c:pt>
                <c:pt idx="24">
                  <c:v>3900.16</c:v>
                </c:pt>
                <c:pt idx="25">
                  <c:v>3902.306</c:v>
                </c:pt>
                <c:pt idx="26">
                  <c:v>3864.9409999999998</c:v>
                </c:pt>
                <c:pt idx="27" formatCode="_(* #,##0.00_);_(* \(#,##0.00\);_(* &quot;-&quot;??_);_(@_)">
                  <c:v>3943.7657623665386</c:v>
                </c:pt>
              </c:numCache>
            </c:numRef>
          </c:val>
          <c:extLst>
            <c:ext xmlns:c16="http://schemas.microsoft.com/office/drawing/2014/chart" uri="{C3380CC4-5D6E-409C-BE32-E72D297353CC}">
              <c16:uniqueId val="{00000000-6E3E-4092-BCB7-A680A9F8669A}"/>
            </c:ext>
          </c:extLst>
        </c:ser>
        <c:dLbls>
          <c:showLegendKey val="0"/>
          <c:showVal val="0"/>
          <c:showCatName val="0"/>
          <c:showSerName val="0"/>
          <c:showPercent val="0"/>
          <c:showBubbleSize val="0"/>
        </c:dLbls>
        <c:axId val="1006536016"/>
        <c:axId val="1006541112"/>
      </c:areaChart>
      <c:lineChart>
        <c:grouping val="standard"/>
        <c:varyColors val="0"/>
        <c:ser>
          <c:idx val="2"/>
          <c:order val="1"/>
          <c:tx>
            <c:strRef>
              <c:f>Charts!$E$271</c:f>
              <c:strCache>
                <c:ptCount val="1"/>
                <c:pt idx="0">
                  <c:v>Annual growth rate</c:v>
                </c:pt>
              </c:strCache>
            </c:strRef>
          </c:tx>
          <c:spPr>
            <a:ln w="12700">
              <a:solidFill>
                <a:srgbClr val="312F2F"/>
              </a:solidFill>
            </a:ln>
            <a:effectLst/>
          </c:spPr>
          <c:marker>
            <c:symbol val="none"/>
          </c:marker>
          <c:cat>
            <c:numRef>
              <c:f>Charts!$C$314:$C$341</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Charts!$E$314:$E$341</c:f>
              <c:numCache>
                <c:formatCode>0.0%</c:formatCode>
                <c:ptCount val="28"/>
                <c:pt idx="0">
                  <c:v>1.7262795179839641E-2</c:v>
                </c:pt>
                <c:pt idx="1">
                  <c:v>3.8623590639141892E-3</c:v>
                </c:pt>
                <c:pt idx="2">
                  <c:v>3.5721645018806036E-2</c:v>
                </c:pt>
                <c:pt idx="3">
                  <c:v>2.6723097943813112E-2</c:v>
                </c:pt>
                <c:pt idx="4">
                  <c:v>2.6964628379869682E-2</c:v>
                </c:pt>
                <c:pt idx="5">
                  <c:v>2.8382759216842857E-2</c:v>
                </c:pt>
                <c:pt idx="6">
                  <c:v>1.477795722801134E-2</c:v>
                </c:pt>
                <c:pt idx="7">
                  <c:v>3.7326964376626526E-2</c:v>
                </c:pt>
                <c:pt idx="8">
                  <c:v>1.7114551792255739E-2</c:v>
                </c:pt>
                <c:pt idx="9">
                  <c:v>3.1185377912550827E-2</c:v>
                </c:pt>
                <c:pt idx="10">
                  <c:v>-9.8124991474956014E-3</c:v>
                </c:pt>
                <c:pt idx="11">
                  <c:v>2.0956074697781046E-2</c:v>
                </c:pt>
                <c:pt idx="12">
                  <c:v>8.3650682196796389E-3</c:v>
                </c:pt>
                <c:pt idx="13">
                  <c:v>1.4724077826800519E-2</c:v>
                </c:pt>
                <c:pt idx="14">
                  <c:v>2.5574893519797914E-2</c:v>
                </c:pt>
                <c:pt idx="15">
                  <c:v>1.5379230141085998E-3</c:v>
                </c:pt>
                <c:pt idx="16">
                  <c:v>1.9226874552149775E-2</c:v>
                </c:pt>
                <c:pt idx="17">
                  <c:v>-6.1872932481388254E-3</c:v>
                </c:pt>
                <c:pt idx="18">
                  <c:v>-3.6839645322582215E-2</c:v>
                </c:pt>
                <c:pt idx="19">
                  <c:v>4.3778380458534327E-2</c:v>
                </c:pt>
                <c:pt idx="20">
                  <c:v>-1.0682441277447552E-3</c:v>
                </c:pt>
                <c:pt idx="21">
                  <c:v>-1.2953690825735276E-2</c:v>
                </c:pt>
                <c:pt idx="22">
                  <c:v>9.4000844400212724E-3</c:v>
                </c:pt>
                <c:pt idx="23">
                  <c:v>9.0333554789792103E-3</c:v>
                </c:pt>
                <c:pt idx="24">
                  <c:v>-7.9779180247152581E-4</c:v>
                </c:pt>
                <c:pt idx="25">
                  <c:v>5.5023383656060965E-4</c:v>
                </c:pt>
                <c:pt idx="26">
                  <c:v>-9.5751076414818392E-3</c:v>
                </c:pt>
                <c:pt idx="27">
                  <c:v>2.0394816471076549E-2</c:v>
                </c:pt>
              </c:numCache>
            </c:numRef>
          </c:val>
          <c:smooth val="0"/>
          <c:extLst>
            <c:ext xmlns:c16="http://schemas.microsoft.com/office/drawing/2014/chart" uri="{C3380CC4-5D6E-409C-BE32-E72D297353CC}">
              <c16:uniqueId val="{00000001-6E3E-4092-BCB7-A680A9F8669A}"/>
            </c:ext>
          </c:extLst>
        </c:ser>
        <c:ser>
          <c:idx val="0"/>
          <c:order val="2"/>
          <c:tx>
            <c:strRef>
              <c:f>Charts!$F$312</c:f>
              <c:strCache>
                <c:ptCount val="1"/>
                <c:pt idx="0">
                  <c:v>CAGR since 1990</c:v>
                </c:pt>
              </c:strCache>
            </c:strRef>
          </c:tx>
          <c:spPr>
            <a:ln>
              <a:solidFill>
                <a:srgbClr val="312F2F"/>
              </a:solidFill>
              <a:prstDash val="sysDash"/>
            </a:ln>
            <a:effectLst/>
          </c:spPr>
          <c:marker>
            <c:symbol val="none"/>
          </c:marker>
          <c:cat>
            <c:numRef>
              <c:f>Charts!$C$314:$C$341</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Charts!$F$313:$F$340</c:f>
              <c:numCache>
                <c:formatCode>0.0%</c:formatCode>
                <c:ptCount val="28"/>
                <c:pt idx="1">
                  <c:v>1.7262795179839641E-2</c:v>
                </c:pt>
                <c:pt idx="2">
                  <c:v>1.0540365031098231E-2</c:v>
                </c:pt>
                <c:pt idx="3">
                  <c:v>1.8865354137312496E-2</c:v>
                </c:pt>
                <c:pt idx="4">
                  <c:v>2.0824134180884135E-2</c:v>
                </c:pt>
                <c:pt idx="5">
                  <c:v>2.2049288720824789E-2</c:v>
                </c:pt>
                <c:pt idx="6">
                  <c:v>2.3102151894420997E-2</c:v>
                </c:pt>
                <c:pt idx="7">
                  <c:v>2.1908813634909263E-2</c:v>
                </c:pt>
                <c:pt idx="8">
                  <c:v>2.3823479589125895E-2</c:v>
                </c:pt>
                <c:pt idx="9">
                  <c:v>2.3075863186001966E-2</c:v>
                </c:pt>
                <c:pt idx="10">
                  <c:v>2.388393645715281E-2</c:v>
                </c:pt>
                <c:pt idx="11">
                  <c:v>2.0773815908330162E-2</c:v>
                </c:pt>
                <c:pt idx="12">
                  <c:v>2.0789002897993569E-2</c:v>
                </c:pt>
                <c:pt idx="13">
                  <c:v>1.982790493029718E-2</c:v>
                </c:pt>
                <c:pt idx="14">
                  <c:v>1.9462496040350885E-2</c:v>
                </c:pt>
                <c:pt idx="15">
                  <c:v>1.9868853427533528E-2</c:v>
                </c:pt>
                <c:pt idx="16">
                  <c:v>1.8713404090528574E-2</c:v>
                </c:pt>
                <c:pt idx="17">
                  <c:v>1.874360107341011E-2</c:v>
                </c:pt>
                <c:pt idx="18">
                  <c:v>1.7342286772291216E-2</c:v>
                </c:pt>
                <c:pt idx="19">
                  <c:v>1.4416076034204472E-2</c:v>
                </c:pt>
                <c:pt idx="20">
                  <c:v>1.5864378140773905E-2</c:v>
                </c:pt>
                <c:pt idx="21">
                  <c:v>1.5051592592019158E-2</c:v>
                </c:pt>
                <c:pt idx="22">
                  <c:v>1.3761555194222952E-2</c:v>
                </c:pt>
                <c:pt idx="23">
                  <c:v>1.3571534750816294E-2</c:v>
                </c:pt>
                <c:pt idx="24">
                  <c:v>1.338203707757013E-2</c:v>
                </c:pt>
                <c:pt idx="25">
                  <c:v>1.2810999214003749E-2</c:v>
                </c:pt>
                <c:pt idx="26">
                  <c:v>1.2336664851324119E-2</c:v>
                </c:pt>
                <c:pt idx="27">
                  <c:v>1.1516538411183941E-2</c:v>
                </c:pt>
              </c:numCache>
            </c:numRef>
          </c:val>
          <c:smooth val="0"/>
          <c:extLst>
            <c:ext xmlns:c16="http://schemas.microsoft.com/office/drawing/2014/chart" uri="{C3380CC4-5D6E-409C-BE32-E72D297353CC}">
              <c16:uniqueId val="{00000002-6E3E-4092-BCB7-A680A9F8669A}"/>
            </c:ext>
          </c:extLst>
        </c:ser>
        <c:dLbls>
          <c:showLegendKey val="0"/>
          <c:showVal val="0"/>
          <c:showCatName val="0"/>
          <c:showSerName val="0"/>
          <c:showPercent val="0"/>
          <c:showBubbleSize val="0"/>
        </c:dLbls>
        <c:marker val="1"/>
        <c:smooth val="0"/>
        <c:axId val="1006539936"/>
        <c:axId val="1006539544"/>
      </c:lineChart>
      <c:catAx>
        <c:axId val="1006536016"/>
        <c:scaling>
          <c:orientation val="minMax"/>
        </c:scaling>
        <c:delete val="0"/>
        <c:axPos val="b"/>
        <c:numFmt formatCode="General" sourceLinked="1"/>
        <c:majorTickMark val="out"/>
        <c:minorTickMark val="none"/>
        <c:tickLblPos val="low"/>
        <c:spPr>
          <a:ln w="3175" cap="flat" cmpd="sng" algn="ctr">
            <a:solidFill>
              <a:srgbClr val="B3B3B3"/>
            </a:solidFill>
            <a:prstDash val="solid"/>
            <a:round/>
            <a:headEnd type="none" w="med" len="med"/>
            <a:tailEnd type="none" w="med" len="med"/>
          </a:ln>
        </c:spPr>
        <c:txPr>
          <a:bodyPr rot="0" vert="horz"/>
          <a:lstStyle/>
          <a:p>
            <a:pPr>
              <a:defRPr/>
            </a:pPr>
            <a:endParaRPr lang="en-US"/>
          </a:p>
        </c:txPr>
        <c:crossAx val="1006541112"/>
        <c:crosses val="autoZero"/>
        <c:auto val="1"/>
        <c:lblAlgn val="ctr"/>
        <c:lblOffset val="100"/>
        <c:tickLblSkip val="1"/>
        <c:tickMarkSkip val="1"/>
        <c:noMultiLvlLbl val="0"/>
      </c:catAx>
      <c:valAx>
        <c:axId val="1006541112"/>
        <c:scaling>
          <c:orientation val="minMax"/>
          <c:max val="4500"/>
          <c:min val="0"/>
        </c:scaling>
        <c:delete val="0"/>
        <c:axPos val="l"/>
        <c:majorGridlines>
          <c:spPr>
            <a:ln w="3175" cap="flat" cmpd="sng" algn="ctr">
              <a:solidFill>
                <a:srgbClr val="C0C0C0"/>
              </a:solidFill>
              <a:prstDash val="sysDash"/>
              <a:round/>
              <a:headEnd type="none" w="med" len="med"/>
              <a:tailEnd type="none" w="med" len="med"/>
            </a:ln>
          </c:spPr>
        </c:majorGridlines>
        <c:numFmt formatCode="#,##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crossAx val="1006536016"/>
        <c:crosses val="autoZero"/>
        <c:crossBetween val="between"/>
        <c:majorUnit val="500"/>
      </c:valAx>
      <c:valAx>
        <c:axId val="1006539544"/>
        <c:scaling>
          <c:orientation val="minMax"/>
          <c:min val="-4.0000000000000022E-2"/>
        </c:scaling>
        <c:delete val="0"/>
        <c:axPos val="r"/>
        <c:numFmt formatCode="0%" sourceLinked="0"/>
        <c:majorTickMark val="out"/>
        <c:minorTickMark val="none"/>
        <c:tickLblPos val="nextTo"/>
        <c:spPr>
          <a:ln>
            <a:noFill/>
          </a:ln>
        </c:spPr>
        <c:crossAx val="1006539936"/>
        <c:crosses val="max"/>
        <c:crossBetween val="between"/>
      </c:valAx>
      <c:catAx>
        <c:axId val="1006539936"/>
        <c:scaling>
          <c:orientation val="minMax"/>
        </c:scaling>
        <c:delete val="1"/>
        <c:axPos val="b"/>
        <c:numFmt formatCode="General" sourceLinked="1"/>
        <c:majorTickMark val="out"/>
        <c:minorTickMark val="none"/>
        <c:tickLblPos val="none"/>
        <c:crossAx val="1006539544"/>
        <c:crossesAt val="0"/>
        <c:auto val="1"/>
        <c:lblAlgn val="ctr"/>
        <c:lblOffset val="100"/>
        <c:noMultiLvlLbl val="0"/>
      </c:catAx>
      <c:spPr>
        <a:solidFill>
          <a:srgbClr val="FFFFFF">
            <a:lumMod val="100000"/>
          </a:srgbClr>
        </a:solidFill>
      </c:spPr>
    </c:plotArea>
    <c:legend>
      <c:legendPos val="r"/>
      <c:layout>
        <c:manualLayout>
          <c:xMode val="edge"/>
          <c:yMode val="edge"/>
          <c:x val="1.9295061185910668E-2"/>
          <c:y val="0.86463819220721672"/>
          <c:w val="0.96457235919991091"/>
          <c:h val="0.11993427550747247"/>
        </c:manualLayout>
      </c:layout>
      <c:overlay val="0"/>
    </c:legend>
    <c:plotVisOnly val="1"/>
    <c:dispBlanksAs val="gap"/>
    <c:showDLblsOverMax val="0"/>
  </c:chart>
  <c:spPr>
    <a:solidFill>
      <a:srgbClr val="FFFFFF">
        <a:lumMod val="100000"/>
      </a:srgbClr>
    </a:solidFill>
    <a:ln w="9525">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601703845700951E-2"/>
          <c:y val="5.1059936161402183E-2"/>
          <c:w val="0.71771279316829584"/>
          <c:h val="0.74544062673983935"/>
        </c:manualLayout>
      </c:layout>
      <c:barChart>
        <c:barDir val="col"/>
        <c:grouping val="percentStacked"/>
        <c:varyColors val="0"/>
        <c:ser>
          <c:idx val="0"/>
          <c:order val="0"/>
          <c:tx>
            <c:strRef>
              <c:f>Charts!$D$425</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Charts!$C$431:$C$440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Charts!$D$431:$D$440</c:f>
              <c:numCache>
                <c:formatCode>0.0%</c:formatCode>
                <c:ptCount val="10"/>
                <c:pt idx="0">
                  <c:v>0.44449541063774151</c:v>
                </c:pt>
                <c:pt idx="1">
                  <c:v>0.44782147358377183</c:v>
                </c:pt>
                <c:pt idx="2">
                  <c:v>0.42277336871423898</c:v>
                </c:pt>
                <c:pt idx="3">
                  <c:v>0.37404410235176638</c:v>
                </c:pt>
                <c:pt idx="4">
                  <c:v>0.38886596143005692</c:v>
                </c:pt>
                <c:pt idx="5">
                  <c:v>0.38532823950665041</c:v>
                </c:pt>
                <c:pt idx="6">
                  <c:v>0.33051896491004684</c:v>
                </c:pt>
                <c:pt idx="7">
                  <c:v>0.30256450575963251</c:v>
                </c:pt>
                <c:pt idx="8">
                  <c:v>0.29713118288684454</c:v>
                </c:pt>
                <c:pt idx="9">
                  <c:v>0.26843798265051377</c:v>
                </c:pt>
              </c:numCache>
            </c:numRef>
          </c:val>
          <c:extLst>
            <c:ext xmlns:c16="http://schemas.microsoft.com/office/drawing/2014/chart" uri="{C3380CC4-5D6E-409C-BE32-E72D297353CC}">
              <c16:uniqueId val="{00000000-A83A-4D40-BF09-84A66090E691}"/>
            </c:ext>
          </c:extLst>
        </c:ser>
        <c:ser>
          <c:idx val="1"/>
          <c:order val="1"/>
          <c:tx>
            <c:strRef>
              <c:f>Charts!$E$425</c:f>
              <c:strCache>
                <c:ptCount val="1"/>
                <c:pt idx="0">
                  <c:v>Oil</c:v>
                </c:pt>
              </c:strCache>
            </c:strRef>
          </c:tx>
          <c:spPr>
            <a:solidFill>
              <a:srgbClr val="5A5A5A"/>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Charts!$C$431:$C$440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Charts!$E$431:$E$440</c:f>
              <c:numCache>
                <c:formatCode>0.0%</c:formatCode>
                <c:ptCount val="10"/>
                <c:pt idx="0">
                  <c:v>9.8563892494072016E-3</c:v>
                </c:pt>
                <c:pt idx="1">
                  <c:v>8.9843563449637943E-3</c:v>
                </c:pt>
                <c:pt idx="2">
                  <c:v>7.3612120561736905E-3</c:v>
                </c:pt>
                <c:pt idx="3">
                  <c:v>5.7290861181204652E-3</c:v>
                </c:pt>
                <c:pt idx="4">
                  <c:v>6.6808264903476773E-3</c:v>
                </c:pt>
                <c:pt idx="5">
                  <c:v>7.3647242595201072E-3</c:v>
                </c:pt>
                <c:pt idx="6">
                  <c:v>6.9039071632344276E-3</c:v>
                </c:pt>
                <c:pt idx="7">
                  <c:v>5.9101640415413353E-3</c:v>
                </c:pt>
                <c:pt idx="8">
                  <c:v>5.2707343889915326E-3</c:v>
                </c:pt>
                <c:pt idx="9">
                  <c:v>5.9185119606203962E-3</c:v>
                </c:pt>
              </c:numCache>
            </c:numRef>
          </c:val>
          <c:extLst>
            <c:ext xmlns:c16="http://schemas.microsoft.com/office/drawing/2014/chart" uri="{C3380CC4-5D6E-409C-BE32-E72D297353CC}">
              <c16:uniqueId val="{00000001-A83A-4D40-BF09-84A66090E691}"/>
            </c:ext>
          </c:extLst>
        </c:ser>
        <c:ser>
          <c:idx val="3"/>
          <c:order val="2"/>
          <c:tx>
            <c:strRef>
              <c:f>Charts!$G$425</c:f>
              <c:strCache>
                <c:ptCount val="1"/>
                <c:pt idx="0">
                  <c:v>Nuclear</c:v>
                </c:pt>
              </c:strCache>
            </c:strRef>
          </c:tx>
          <c:spPr>
            <a:solidFill>
              <a:srgbClr val="EE3124"/>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Charts!$C$431:$C$440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Charts!$G$431:$G$440</c:f>
              <c:numCache>
                <c:formatCode>0.0%</c:formatCode>
                <c:ptCount val="10"/>
                <c:pt idx="0">
                  <c:v>0.2022248262234228</c:v>
                </c:pt>
                <c:pt idx="1">
                  <c:v>0.19562580801874593</c:v>
                </c:pt>
                <c:pt idx="2">
                  <c:v>0.19272610203554022</c:v>
                </c:pt>
                <c:pt idx="3">
                  <c:v>0.19006311135574538</c:v>
                </c:pt>
                <c:pt idx="4">
                  <c:v>0.19405385783051693</c:v>
                </c:pt>
                <c:pt idx="5">
                  <c:v>0.19420157385017386</c:v>
                </c:pt>
                <c:pt idx="6">
                  <c:v>0.19482611436061081</c:v>
                </c:pt>
                <c:pt idx="7">
                  <c:v>0.1967272756573272</c:v>
                </c:pt>
                <c:pt idx="8">
                  <c:v>0.19834865107146957</c:v>
                </c:pt>
                <c:pt idx="9">
                  <c:v>0.1917413937922291</c:v>
                </c:pt>
              </c:numCache>
            </c:numRef>
          </c:val>
          <c:extLst>
            <c:ext xmlns:c16="http://schemas.microsoft.com/office/drawing/2014/chart" uri="{C3380CC4-5D6E-409C-BE32-E72D297353CC}">
              <c16:uniqueId val="{00000002-A83A-4D40-BF09-84A66090E691}"/>
            </c:ext>
          </c:extLst>
        </c:ser>
        <c:ser>
          <c:idx val="2"/>
          <c:order val="3"/>
          <c:tx>
            <c:strRef>
              <c:f>Charts!$F$425</c:f>
              <c:strCache>
                <c:ptCount val="1"/>
                <c:pt idx="0">
                  <c:v>Natural gas</c:v>
                </c:pt>
              </c:strCache>
            </c:strRef>
          </c:tx>
          <c:spPr>
            <a:solidFill>
              <a:srgbClr val="A6A6A6"/>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Charts!$C$431:$C$440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Charts!$F$431:$F$440</c:f>
              <c:numCache>
                <c:formatCode>0.0%</c:formatCode>
                <c:ptCount val="10"/>
                <c:pt idx="0">
                  <c:v>0.23583112402479689</c:v>
                </c:pt>
                <c:pt idx="1">
                  <c:v>0.24218077850522871</c:v>
                </c:pt>
                <c:pt idx="2">
                  <c:v>0.25005365670440521</c:v>
                </c:pt>
                <c:pt idx="3">
                  <c:v>0.30579633308842458</c:v>
                </c:pt>
                <c:pt idx="4">
                  <c:v>0.2798079373058886</c:v>
                </c:pt>
                <c:pt idx="5">
                  <c:v>0.27738756072712245</c:v>
                </c:pt>
                <c:pt idx="6">
                  <c:v>0.32910171978138397</c:v>
                </c:pt>
                <c:pt idx="7">
                  <c:v>0.33966998308137719</c:v>
                </c:pt>
                <c:pt idx="8">
                  <c:v>0.32252360495562382</c:v>
                </c:pt>
                <c:pt idx="9">
                  <c:v>0.35449644473263192</c:v>
                </c:pt>
              </c:numCache>
            </c:numRef>
          </c:val>
          <c:extLst>
            <c:ext xmlns:c16="http://schemas.microsoft.com/office/drawing/2014/chart" uri="{C3380CC4-5D6E-409C-BE32-E72D297353CC}">
              <c16:uniqueId val="{00000003-A83A-4D40-BF09-84A66090E691}"/>
            </c:ext>
          </c:extLst>
        </c:ser>
        <c:ser>
          <c:idx val="4"/>
          <c:order val="4"/>
          <c:tx>
            <c:strRef>
              <c:f>Charts!$H$425</c:f>
              <c:strCache>
                <c:ptCount val="1"/>
                <c:pt idx="0">
                  <c:v>Renewables (including hydro)</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Charts!$C$431:$C$440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Charts!$H$431:$H$440</c:f>
              <c:numCache>
                <c:formatCode>0.0%</c:formatCode>
                <c:ptCount val="10"/>
                <c:pt idx="0">
                  <c:v>0.10574405030869564</c:v>
                </c:pt>
                <c:pt idx="1">
                  <c:v>0.10360482116740634</c:v>
                </c:pt>
                <c:pt idx="2">
                  <c:v>0.12519962732979847</c:v>
                </c:pt>
                <c:pt idx="3">
                  <c:v>0.12218418752467411</c:v>
                </c:pt>
                <c:pt idx="4">
                  <c:v>0.12840079253038147</c:v>
                </c:pt>
                <c:pt idx="5">
                  <c:v>0.13394267934568913</c:v>
                </c:pt>
                <c:pt idx="6">
                  <c:v>0.13646513794494813</c:v>
                </c:pt>
                <c:pt idx="7">
                  <c:v>0.15340226937602292</c:v>
                </c:pt>
                <c:pt idx="8">
                  <c:v>0.17509975955200482</c:v>
                </c:pt>
                <c:pt idx="9">
                  <c:v>0.17784886582179163</c:v>
                </c:pt>
              </c:numCache>
            </c:numRef>
          </c:val>
          <c:extLst>
            <c:ext xmlns:c16="http://schemas.microsoft.com/office/drawing/2014/chart" uri="{C3380CC4-5D6E-409C-BE32-E72D297353CC}">
              <c16:uniqueId val="{00000004-A83A-4D40-BF09-84A66090E691}"/>
            </c:ext>
          </c:extLst>
        </c:ser>
        <c:dLbls>
          <c:showLegendKey val="0"/>
          <c:showVal val="0"/>
          <c:showCatName val="0"/>
          <c:showSerName val="0"/>
          <c:showPercent val="0"/>
          <c:showBubbleSize val="0"/>
        </c:dLbls>
        <c:gapWidth val="20"/>
        <c:overlap val="100"/>
        <c:axId val="1006535232"/>
        <c:axId val="1006530528"/>
      </c:barChart>
      <c:catAx>
        <c:axId val="1006535232"/>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5400000" vert="horz"/>
          <a:lstStyle/>
          <a:p>
            <a:pPr>
              <a:defRPr sz="1200"/>
            </a:pPr>
            <a:endParaRPr lang="en-US"/>
          </a:p>
        </c:txPr>
        <c:crossAx val="1006530528"/>
        <c:crosses val="autoZero"/>
        <c:auto val="1"/>
        <c:lblAlgn val="ctr"/>
        <c:lblOffset val="100"/>
        <c:tickLblSkip val="1"/>
        <c:noMultiLvlLbl val="0"/>
      </c:catAx>
      <c:valAx>
        <c:axId val="1006530528"/>
        <c:scaling>
          <c:orientation val="minMax"/>
          <c:max val="1"/>
        </c:scaling>
        <c:delete val="1"/>
        <c:axPos val="l"/>
        <c:numFmt formatCode="0%" sourceLinked="0"/>
        <c:majorTickMark val="out"/>
        <c:minorTickMark val="none"/>
        <c:tickLblPos val="nextTo"/>
        <c:crossAx val="1006535232"/>
        <c:crosses val="autoZero"/>
        <c:crossBetween val="between"/>
        <c:majorUnit val="0.2"/>
      </c:valAx>
      <c:spPr>
        <a:solidFill>
          <a:srgbClr val="FFFFFF">
            <a:lumMod val="100000"/>
          </a:srgbClr>
        </a:solidFill>
      </c:spPr>
    </c:plotArea>
    <c:legend>
      <c:legendPos val="r"/>
      <c:layout>
        <c:manualLayout>
          <c:xMode val="edge"/>
          <c:yMode val="edge"/>
          <c:x val="0.74990745533970882"/>
          <c:y val="6.3098977381925617E-2"/>
          <c:w val="0.24750837806173881"/>
          <c:h val="0.90761274158911953"/>
        </c:manualLayout>
      </c:layout>
      <c:overlay val="0"/>
      <c:spPr>
        <a:noFill/>
      </c:spPr>
      <c:txPr>
        <a:bodyPr/>
        <a:lstStyle/>
        <a:p>
          <a:pPr>
            <a:defRPr sz="1200"/>
          </a:pPr>
          <a:endParaRPr lang="en-US"/>
        </a:p>
      </c:txPr>
    </c:legend>
    <c:plotVisOnly val="1"/>
    <c:dispBlanksAs val="gap"/>
    <c:showDLblsOverMax val="0"/>
  </c:chart>
  <c:spPr>
    <a:noFill/>
    <a:ln w="9525">
      <a:noFill/>
    </a:ln>
  </c:spPr>
  <c:txPr>
    <a:bodyPr/>
    <a:lstStyle/>
    <a:p>
      <a:pPr>
        <a:defRPr sz="1100">
          <a:solidFill>
            <a:srgbClr val="000000"/>
          </a:solidFill>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032150938238464E-2"/>
          <c:y val="5.1324462761615494E-2"/>
          <c:w val="0.86742759391728042"/>
          <c:h val="0.77159985683607735"/>
        </c:manualLayout>
      </c:layout>
      <c:barChart>
        <c:barDir val="col"/>
        <c:grouping val="stacked"/>
        <c:varyColors val="0"/>
        <c:ser>
          <c:idx val="0"/>
          <c:order val="0"/>
          <c:tx>
            <c:strRef>
              <c:f>Charts!$D$368</c:f>
              <c:strCache>
                <c:ptCount val="1"/>
                <c:pt idx="0">
                  <c:v>Coal</c:v>
                </c:pt>
              </c:strCache>
            </c:strRef>
          </c:tx>
          <c:spPr>
            <a:solidFill>
              <a:srgbClr val="414141"/>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Charts!$C$374:$C$383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Charts!$D$374:$D$383</c:f>
              <c:numCache>
                <c:formatCode>_(* #,##0_);_(* \(#,##0\);_(* "-"??_);_(@_)</c:formatCode>
                <c:ptCount val="10"/>
                <c:pt idx="0">
                  <c:v>1755.904</c:v>
                </c:pt>
                <c:pt idx="1">
                  <c:v>1847.29</c:v>
                </c:pt>
                <c:pt idx="2">
                  <c:v>1733.43</c:v>
                </c:pt>
                <c:pt idx="3">
                  <c:v>1514.0429999999999</c:v>
                </c:pt>
                <c:pt idx="4">
                  <c:v>1581.115</c:v>
                </c:pt>
                <c:pt idx="5">
                  <c:v>1581.71</c:v>
                </c:pt>
                <c:pt idx="6">
                  <c:v>1352.3979999999999</c:v>
                </c:pt>
                <c:pt idx="7">
                  <c:v>1239.1489999999999</c:v>
                </c:pt>
                <c:pt idx="8">
                  <c:v>1205.835</c:v>
                </c:pt>
                <c:pt idx="9" formatCode="_(* #,##0.00_);_(* \(#,##0.00\);_(* &quot;-&quot;??_);_(@_)">
                  <c:v>1133.5783874733038</c:v>
                </c:pt>
              </c:numCache>
            </c:numRef>
          </c:val>
          <c:extLst>
            <c:ext xmlns:c16="http://schemas.microsoft.com/office/drawing/2014/chart" uri="{C3380CC4-5D6E-409C-BE32-E72D297353CC}">
              <c16:uniqueId val="{00000000-E0EF-4F70-92F2-2B3B6E3B9F9F}"/>
            </c:ext>
          </c:extLst>
        </c:ser>
        <c:ser>
          <c:idx val="1"/>
          <c:order val="1"/>
          <c:tx>
            <c:strRef>
              <c:f>Charts!$E$368</c:f>
              <c:strCache>
                <c:ptCount val="1"/>
                <c:pt idx="0">
                  <c:v>Oil</c:v>
                </c:pt>
              </c:strCache>
            </c:strRef>
          </c:tx>
          <c:spPr>
            <a:solidFill>
              <a:srgbClr val="5A5A5A"/>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Charts!$C$374:$C$383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Charts!$E$374:$E$383</c:f>
              <c:numCache>
                <c:formatCode>_(* #,##0_);_(* \(#,##0\);_(* "-"??_);_(@_)</c:formatCode>
                <c:ptCount val="10"/>
                <c:pt idx="0">
                  <c:v>38.936</c:v>
                </c:pt>
                <c:pt idx="1">
                  <c:v>37.061</c:v>
                </c:pt>
                <c:pt idx="2">
                  <c:v>30.181999999999999</c:v>
                </c:pt>
                <c:pt idx="3">
                  <c:v>23.19</c:v>
                </c:pt>
                <c:pt idx="4">
                  <c:v>27.164000000000001</c:v>
                </c:pt>
                <c:pt idx="5">
                  <c:v>30.231000000000002</c:v>
                </c:pt>
                <c:pt idx="6">
                  <c:v>28.248999999999999</c:v>
                </c:pt>
                <c:pt idx="7">
                  <c:v>24.204999999999998</c:v>
                </c:pt>
                <c:pt idx="8">
                  <c:v>21.39</c:v>
                </c:pt>
                <c:pt idx="9">
                  <c:v>24.993099628886252</c:v>
                </c:pt>
              </c:numCache>
            </c:numRef>
          </c:val>
          <c:extLst>
            <c:ext xmlns:c16="http://schemas.microsoft.com/office/drawing/2014/chart" uri="{C3380CC4-5D6E-409C-BE32-E72D297353CC}">
              <c16:uniqueId val="{00000001-E0EF-4F70-92F2-2B3B6E3B9F9F}"/>
            </c:ext>
          </c:extLst>
        </c:ser>
        <c:ser>
          <c:idx val="3"/>
          <c:order val="2"/>
          <c:tx>
            <c:strRef>
              <c:f>Charts!$G$368</c:f>
              <c:strCache>
                <c:ptCount val="1"/>
                <c:pt idx="0">
                  <c:v>Nuclear</c:v>
                </c:pt>
              </c:strCache>
            </c:strRef>
          </c:tx>
          <c:spPr>
            <a:solidFill>
              <a:srgbClr val="EE3124"/>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Charts!$C$374:$C$383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Charts!$G$374:$G$383</c:f>
              <c:numCache>
                <c:formatCode>_(* #,##0_);_(* \(#,##0\);_(* "-"??_);_(@_)</c:formatCode>
                <c:ptCount val="10"/>
                <c:pt idx="0">
                  <c:v>798.85500000000002</c:v>
                </c:pt>
                <c:pt idx="1">
                  <c:v>806.96799999999996</c:v>
                </c:pt>
                <c:pt idx="2">
                  <c:v>790.20399999999995</c:v>
                </c:pt>
                <c:pt idx="3">
                  <c:v>769.33100000000002</c:v>
                </c:pt>
                <c:pt idx="4">
                  <c:v>789.01599999999996</c:v>
                </c:pt>
                <c:pt idx="5">
                  <c:v>797.16600000000005</c:v>
                </c:pt>
                <c:pt idx="6">
                  <c:v>797.178</c:v>
                </c:pt>
                <c:pt idx="7">
                  <c:v>805.69399999999996</c:v>
                </c:pt>
                <c:pt idx="8">
                  <c:v>804.95</c:v>
                </c:pt>
                <c:pt idx="9" formatCode="_(* #,##0.00_);_(* \(#,##0.00\);_(* &quot;-&quot;??_);_(@_)">
                  <c:v>809.69875365908013</c:v>
                </c:pt>
              </c:numCache>
            </c:numRef>
          </c:val>
          <c:extLst>
            <c:ext xmlns:c16="http://schemas.microsoft.com/office/drawing/2014/chart" uri="{C3380CC4-5D6E-409C-BE32-E72D297353CC}">
              <c16:uniqueId val="{00000002-E0EF-4F70-92F2-2B3B6E3B9F9F}"/>
            </c:ext>
          </c:extLst>
        </c:ser>
        <c:ser>
          <c:idx val="2"/>
          <c:order val="3"/>
          <c:tx>
            <c:strRef>
              <c:f>Charts!$F$368</c:f>
              <c:strCache>
                <c:ptCount val="1"/>
                <c:pt idx="0">
                  <c:v>Natural gas</c:v>
                </c:pt>
              </c:strCache>
            </c:strRef>
          </c:tx>
          <c:spPr>
            <a:solidFill>
              <a:srgbClr val="A6A6A6"/>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Charts!$C$374:$C$383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Charts!$F$374:$F$383</c:f>
              <c:numCache>
                <c:formatCode>_(* #,##0_);_(* \(#,##0\);_(* "-"??_);_(@_)</c:formatCode>
                <c:ptCount val="10"/>
                <c:pt idx="0">
                  <c:v>931.61099999999999</c:v>
                </c:pt>
                <c:pt idx="1">
                  <c:v>999.01</c:v>
                </c:pt>
                <c:pt idx="2">
                  <c:v>1025.2550000000001</c:v>
                </c:pt>
                <c:pt idx="3">
                  <c:v>1237.7919999999999</c:v>
                </c:pt>
                <c:pt idx="4">
                  <c:v>1137.6890000000001</c:v>
                </c:pt>
                <c:pt idx="5">
                  <c:v>1138.6310000000001</c:v>
                </c:pt>
                <c:pt idx="6">
                  <c:v>1346.5989999999999</c:v>
                </c:pt>
                <c:pt idx="7">
                  <c:v>1391.114</c:v>
                </c:pt>
                <c:pt idx="8">
                  <c:v>1308.884</c:v>
                </c:pt>
                <c:pt idx="9" formatCode="_(* #,##0.00_);_(* \(#,##0.00\);_(* &quot;-&quot;??_);_(@_)">
                  <c:v>1496.9919838364085</c:v>
                </c:pt>
              </c:numCache>
            </c:numRef>
          </c:val>
          <c:extLst>
            <c:ext xmlns:c16="http://schemas.microsoft.com/office/drawing/2014/chart" uri="{C3380CC4-5D6E-409C-BE32-E72D297353CC}">
              <c16:uniqueId val="{00000003-E0EF-4F70-92F2-2B3B6E3B9F9F}"/>
            </c:ext>
          </c:extLst>
        </c:ser>
        <c:ser>
          <c:idx val="4"/>
          <c:order val="4"/>
          <c:tx>
            <c:strRef>
              <c:f>Charts!$H$368</c:f>
              <c:strCache>
                <c:ptCount val="1"/>
                <c:pt idx="0">
                  <c:v>Renewables (including hydro)</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Charts!$C$374:$C$383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Charts!$H$374:$H$383</c:f>
              <c:numCache>
                <c:formatCode>_(* #,##0_);_(* \(#,##0\);_(* "-"??_);_(@_)</c:formatCode>
                <c:ptCount val="10"/>
                <c:pt idx="0">
                  <c:v>417.72399999999999</c:v>
                </c:pt>
                <c:pt idx="1">
                  <c:v>427.37599999999998</c:v>
                </c:pt>
                <c:pt idx="2">
                  <c:v>513.33600000000001</c:v>
                </c:pt>
                <c:pt idx="3">
                  <c:v>494.57299999999998</c:v>
                </c:pt>
                <c:pt idx="4">
                  <c:v>522.07299999999998</c:v>
                </c:pt>
                <c:pt idx="5">
                  <c:v>549.81299999999999</c:v>
                </c:pt>
                <c:pt idx="6">
                  <c:v>558.38</c:v>
                </c:pt>
                <c:pt idx="7">
                  <c:v>628.25699999999995</c:v>
                </c:pt>
                <c:pt idx="8">
                  <c:v>710.6</c:v>
                </c:pt>
                <c:pt idx="9">
                  <c:v>751.03243043924226</c:v>
                </c:pt>
              </c:numCache>
            </c:numRef>
          </c:val>
          <c:extLst>
            <c:ext xmlns:c16="http://schemas.microsoft.com/office/drawing/2014/chart" uri="{C3380CC4-5D6E-409C-BE32-E72D297353CC}">
              <c16:uniqueId val="{00000004-E0EF-4F70-92F2-2B3B6E3B9F9F}"/>
            </c:ext>
          </c:extLst>
        </c:ser>
        <c:dLbls>
          <c:showLegendKey val="0"/>
          <c:showVal val="0"/>
          <c:showCatName val="0"/>
          <c:showSerName val="0"/>
          <c:showPercent val="0"/>
          <c:showBubbleSize val="0"/>
        </c:dLbls>
        <c:gapWidth val="20"/>
        <c:overlap val="100"/>
        <c:axId val="714332432"/>
        <c:axId val="714332040"/>
      </c:barChart>
      <c:catAx>
        <c:axId val="714332432"/>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rot="-5400000" vert="horz"/>
          <a:lstStyle/>
          <a:p>
            <a:pPr>
              <a:defRPr sz="1200"/>
            </a:pPr>
            <a:endParaRPr lang="en-US"/>
          </a:p>
        </c:txPr>
        <c:crossAx val="714332040"/>
        <c:crosses val="autoZero"/>
        <c:auto val="1"/>
        <c:lblAlgn val="ctr"/>
        <c:lblOffset val="100"/>
        <c:noMultiLvlLbl val="0"/>
      </c:catAx>
      <c:valAx>
        <c:axId val="714332040"/>
        <c:scaling>
          <c:orientation val="minMax"/>
        </c:scaling>
        <c:delete val="0"/>
        <c:axPos val="r"/>
        <c:majorGridlines>
          <c:spPr>
            <a:ln w="3175" cap="flat" cmpd="sng" algn="ctr">
              <a:solidFill>
                <a:srgbClr val="C0C0C0"/>
              </a:solidFill>
              <a:prstDash val="solid"/>
              <a:round/>
              <a:headEnd type="none" w="med" len="med"/>
              <a:tailEnd type="none" w="med" len="med"/>
            </a:ln>
          </c:spPr>
        </c:majorGridlines>
        <c:numFmt formatCode="#,##0" sourceLinked="0"/>
        <c:majorTickMark val="out"/>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a:lstStyle/>
          <a:p>
            <a:pPr>
              <a:defRPr sz="1200"/>
            </a:pPr>
            <a:endParaRPr lang="en-US"/>
          </a:p>
        </c:txPr>
        <c:crossAx val="714332432"/>
        <c:crosses val="max"/>
        <c:crossBetween val="between"/>
      </c:valAx>
      <c:spPr>
        <a:noFill/>
      </c:spPr>
    </c:plotArea>
    <c:plotVisOnly val="1"/>
    <c:dispBlanksAs val="gap"/>
    <c:showDLblsOverMax val="0"/>
  </c:chart>
  <c:spPr>
    <a:noFill/>
    <a:ln w="9525">
      <a:noFill/>
    </a:ln>
  </c:spPr>
  <c:txPr>
    <a:bodyPr/>
    <a:lstStyle/>
    <a:p>
      <a:pPr>
        <a:defRPr sz="1100">
          <a:solidFill>
            <a:srgbClr val="000000"/>
          </a:solidFill>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r>
              <a:rPr lang="en-US" sz="1200" b="0" spc="0" baseline="0" dirty="0"/>
              <a:t>GW</a:t>
            </a:r>
          </a:p>
        </c:rich>
      </c:tx>
      <c:layout>
        <c:manualLayout>
          <c:xMode val="edge"/>
          <c:yMode val="edge"/>
          <c:x val="1.0435932657950465E-2"/>
          <c:y val="4.1432150681437298E-3"/>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9198169136169957E-2"/>
          <c:y val="9.7083360152188061E-2"/>
          <c:w val="0.81334217921659013"/>
          <c:h val="0.70633443400220131"/>
        </c:manualLayout>
      </c:layout>
      <c:barChart>
        <c:barDir val="col"/>
        <c:grouping val="stacked"/>
        <c:varyColors val="0"/>
        <c:ser>
          <c:idx val="0"/>
          <c:order val="0"/>
          <c:tx>
            <c:strRef>
              <c:f>Charts!$D$90</c:f>
              <c:strCache>
                <c:ptCount val="1"/>
                <c:pt idx="0">
                  <c:v>Coal</c:v>
                </c:pt>
              </c:strCache>
            </c:strRef>
          </c:tx>
          <c:spPr>
            <a:solidFill>
              <a:srgbClr val="414141"/>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Charts!$E$90:$AG$90</c:f>
              <c:numCache>
                <c:formatCode>_(* #,##0.0_);_(* \(#,##0.0\);_(* "-"??_);_(@_)</c:formatCode>
                <c:ptCount val="29"/>
                <c:pt idx="0">
                  <c:v>1.9996</c:v>
                </c:pt>
                <c:pt idx="1">
                  <c:v>3.1670999999999996</c:v>
                </c:pt>
                <c:pt idx="2">
                  <c:v>1.3525</c:v>
                </c:pt>
                <c:pt idx="3">
                  <c:v>0.13719999999999999</c:v>
                </c:pt>
                <c:pt idx="4">
                  <c:v>0.96050000000000002</c:v>
                </c:pt>
                <c:pt idx="5">
                  <c:v>2.5739999999999998</c:v>
                </c:pt>
                <c:pt idx="6">
                  <c:v>1.5574000000000001</c:v>
                </c:pt>
                <c:pt idx="7">
                  <c:v>7.9100000000000004E-2</c:v>
                </c:pt>
                <c:pt idx="8">
                  <c:v>5.28E-2</c:v>
                </c:pt>
                <c:pt idx="9">
                  <c:v>0.22319999999999998</c:v>
                </c:pt>
                <c:pt idx="10">
                  <c:v>0.13519999999999999</c:v>
                </c:pt>
                <c:pt idx="11">
                  <c:v>0.44</c:v>
                </c:pt>
                <c:pt idx="12">
                  <c:v>1.0999999999999999E-2</c:v>
                </c:pt>
                <c:pt idx="13">
                  <c:v>8.5800000000000001E-2</c:v>
                </c:pt>
                <c:pt idx="14">
                  <c:v>0.52100000000000002</c:v>
                </c:pt>
                <c:pt idx="15">
                  <c:v>0.41449999999999998</c:v>
                </c:pt>
                <c:pt idx="16">
                  <c:v>0.54249999999999998</c:v>
                </c:pt>
                <c:pt idx="17">
                  <c:v>1.5640000000000003</c:v>
                </c:pt>
                <c:pt idx="18">
                  <c:v>1.4567999999999999</c:v>
                </c:pt>
                <c:pt idx="19">
                  <c:v>1.7715000000000001</c:v>
                </c:pt>
                <c:pt idx="20">
                  <c:v>5.961409999999999</c:v>
                </c:pt>
                <c:pt idx="21">
                  <c:v>3.7800099999999999</c:v>
                </c:pt>
                <c:pt idx="22">
                  <c:v>3.6870100000000003</c:v>
                </c:pt>
                <c:pt idx="23">
                  <c:v>0.94</c:v>
                </c:pt>
                <c:pt idx="24">
                  <c:v>9.2299999999999993E-2</c:v>
                </c:pt>
                <c:pt idx="25">
                  <c:v>2.2000000000000001E-3</c:v>
                </c:pt>
                <c:pt idx="26">
                  <c:v>0</c:v>
                </c:pt>
                <c:pt idx="27">
                  <c:v>0</c:v>
                </c:pt>
                <c:pt idx="28">
                  <c:v>1.7000000000000001E-2</c:v>
                </c:pt>
              </c:numCache>
            </c:numRef>
          </c:val>
          <c:extLst>
            <c:ext xmlns:c16="http://schemas.microsoft.com/office/drawing/2014/chart" uri="{C3380CC4-5D6E-409C-BE32-E72D297353CC}">
              <c16:uniqueId val="{00000000-F886-45E5-AA5D-269BB1108412}"/>
            </c:ext>
          </c:extLst>
        </c:ser>
        <c:ser>
          <c:idx val="1"/>
          <c:order val="1"/>
          <c:tx>
            <c:strRef>
              <c:f>Charts!$D$91</c:f>
              <c:strCache>
                <c:ptCount val="1"/>
                <c:pt idx="0">
                  <c:v>Gas</c:v>
                </c:pt>
              </c:strCache>
            </c:strRef>
          </c:tx>
          <c:spPr>
            <a:solidFill>
              <a:srgbClr val="D2D2D2"/>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Charts!$E$91:$AG$91</c:f>
              <c:numCache>
                <c:formatCode>_(* #,##0.0_);_(* \(#,##0.0\);_(* "-"??_);_(@_)</c:formatCode>
                <c:ptCount val="29"/>
                <c:pt idx="0">
                  <c:v>5.0766999999999971</c:v>
                </c:pt>
                <c:pt idx="1">
                  <c:v>3.1839999999999993</c:v>
                </c:pt>
                <c:pt idx="2">
                  <c:v>4.8872</c:v>
                </c:pt>
                <c:pt idx="3">
                  <c:v>4.7295999999999987</c:v>
                </c:pt>
                <c:pt idx="4">
                  <c:v>8.7298000000000044</c:v>
                </c:pt>
                <c:pt idx="5">
                  <c:v>6.1019900000000016</c:v>
                </c:pt>
                <c:pt idx="6">
                  <c:v>4.0442000000000009</c:v>
                </c:pt>
                <c:pt idx="7">
                  <c:v>3.7007999999999992</c:v>
                </c:pt>
                <c:pt idx="8">
                  <c:v>1.9396</c:v>
                </c:pt>
                <c:pt idx="9">
                  <c:v>8.0115000000000016</c:v>
                </c:pt>
                <c:pt idx="10">
                  <c:v>25.838460000000012</c:v>
                </c:pt>
                <c:pt idx="11">
                  <c:v>38.534479999999967</c:v>
                </c:pt>
                <c:pt idx="12">
                  <c:v>59.61999999999999</c:v>
                </c:pt>
                <c:pt idx="13">
                  <c:v>47.832319999999982</c:v>
                </c:pt>
                <c:pt idx="14">
                  <c:v>22.191800000000001</c:v>
                </c:pt>
                <c:pt idx="15">
                  <c:v>16.474599999999995</c:v>
                </c:pt>
                <c:pt idx="16">
                  <c:v>8.9095099999999992</c:v>
                </c:pt>
                <c:pt idx="17">
                  <c:v>7.3780000000000001</c:v>
                </c:pt>
                <c:pt idx="18">
                  <c:v>7.6974999999999998</c:v>
                </c:pt>
                <c:pt idx="19">
                  <c:v>9.2042000000000002</c:v>
                </c:pt>
                <c:pt idx="20">
                  <c:v>6.5364000000000004</c:v>
                </c:pt>
                <c:pt idx="21">
                  <c:v>9.4109999999999996</c:v>
                </c:pt>
                <c:pt idx="22">
                  <c:v>9.4827999999999992</c:v>
                </c:pt>
                <c:pt idx="23">
                  <c:v>8.7731000000000012</c:v>
                </c:pt>
                <c:pt idx="24">
                  <c:v>9.9489999999999998</c:v>
                </c:pt>
                <c:pt idx="25">
                  <c:v>6.3927000000000005</c:v>
                </c:pt>
                <c:pt idx="26">
                  <c:v>9.5099000000000018</c:v>
                </c:pt>
                <c:pt idx="27">
                  <c:v>9.3016800000000011</c:v>
                </c:pt>
                <c:pt idx="28" formatCode="_(* #,##0.00_);_(* \(#,##0.00\);_(* &quot;-&quot;??_);_(@_)">
                  <c:v>19.991599999999998</c:v>
                </c:pt>
              </c:numCache>
            </c:numRef>
          </c:val>
          <c:extLst>
            <c:ext xmlns:c16="http://schemas.microsoft.com/office/drawing/2014/chart" uri="{C3380CC4-5D6E-409C-BE32-E72D297353CC}">
              <c16:uniqueId val="{00000001-F886-45E5-AA5D-269BB1108412}"/>
            </c:ext>
          </c:extLst>
        </c:ser>
        <c:ser>
          <c:idx val="2"/>
          <c:order val="2"/>
          <c:tx>
            <c:strRef>
              <c:f>Charts!$D$92</c:f>
              <c:strCache>
                <c:ptCount val="1"/>
                <c:pt idx="0">
                  <c:v>Oil</c:v>
                </c:pt>
              </c:strCache>
            </c:strRef>
          </c:tx>
          <c:spPr>
            <a:solidFill>
              <a:srgbClr val="106E32"/>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Charts!$E$92:$AG$92</c:f>
              <c:numCache>
                <c:formatCode>_(* #,##0.0_);_(* \(#,##0.0\);_(* "-"??_);_(@_)</c:formatCode>
                <c:ptCount val="29"/>
                <c:pt idx="0">
                  <c:v>0.17879999999999993</c:v>
                </c:pt>
                <c:pt idx="1">
                  <c:v>0.3078999999999999</c:v>
                </c:pt>
                <c:pt idx="2">
                  <c:v>0.22889999999999994</c:v>
                </c:pt>
                <c:pt idx="3">
                  <c:v>0.15699999999999992</c:v>
                </c:pt>
                <c:pt idx="4">
                  <c:v>8.9200000000000029E-2</c:v>
                </c:pt>
                <c:pt idx="5">
                  <c:v>0.12259999999999996</c:v>
                </c:pt>
                <c:pt idx="6">
                  <c:v>0.21680000000000013</c:v>
                </c:pt>
                <c:pt idx="7">
                  <c:v>0.35959999999999986</c:v>
                </c:pt>
                <c:pt idx="8">
                  <c:v>0.17780000000000007</c:v>
                </c:pt>
                <c:pt idx="9">
                  <c:v>0.2544100000000003</c:v>
                </c:pt>
                <c:pt idx="10">
                  <c:v>0.7094199999999985</c:v>
                </c:pt>
                <c:pt idx="11">
                  <c:v>0.6030399999999998</c:v>
                </c:pt>
                <c:pt idx="12">
                  <c:v>0.39720000000000055</c:v>
                </c:pt>
                <c:pt idx="13">
                  <c:v>0.30850000000000011</c:v>
                </c:pt>
                <c:pt idx="14">
                  <c:v>0.31030000000000019</c:v>
                </c:pt>
                <c:pt idx="15">
                  <c:v>0.15859999999999991</c:v>
                </c:pt>
                <c:pt idx="16">
                  <c:v>0.19780000000000014</c:v>
                </c:pt>
                <c:pt idx="17">
                  <c:v>0.16132000000000002</c:v>
                </c:pt>
                <c:pt idx="18">
                  <c:v>0.10110000000000001</c:v>
                </c:pt>
                <c:pt idx="19">
                  <c:v>9.2699999999999991E-2</c:v>
                </c:pt>
                <c:pt idx="20">
                  <c:v>0.30689999999999995</c:v>
                </c:pt>
                <c:pt idx="21">
                  <c:v>0.35039999999999982</c:v>
                </c:pt>
                <c:pt idx="22">
                  <c:v>0.19990000000000008</c:v>
                </c:pt>
                <c:pt idx="23">
                  <c:v>6.3399999999999984E-2</c:v>
                </c:pt>
                <c:pt idx="24">
                  <c:v>6.9799999999999973E-2</c:v>
                </c:pt>
                <c:pt idx="25">
                  <c:v>7.2900000000000006E-2</c:v>
                </c:pt>
                <c:pt idx="26">
                  <c:v>6.480000000000001E-2</c:v>
                </c:pt>
                <c:pt idx="27">
                  <c:v>6.129999999999998E-2</c:v>
                </c:pt>
                <c:pt idx="28" formatCode="_(* #,##0.00_);_(* \(#,##0.00\);_(* &quot;-&quot;??_);_(@_)">
                  <c:v>2.06E-2</c:v>
                </c:pt>
              </c:numCache>
            </c:numRef>
          </c:val>
          <c:extLst>
            <c:ext xmlns:c16="http://schemas.microsoft.com/office/drawing/2014/chart" uri="{C3380CC4-5D6E-409C-BE32-E72D297353CC}">
              <c16:uniqueId val="{00000002-F886-45E5-AA5D-269BB1108412}"/>
            </c:ext>
          </c:extLst>
        </c:ser>
        <c:ser>
          <c:idx val="3"/>
          <c:order val="3"/>
          <c:tx>
            <c:strRef>
              <c:f>Charts!$D$93</c:f>
              <c:strCache>
                <c:ptCount val="1"/>
                <c:pt idx="0">
                  <c:v>Nuclear</c:v>
                </c:pt>
              </c:strCache>
            </c:strRef>
          </c:tx>
          <c:spPr>
            <a:solidFill>
              <a:srgbClr val="EE3124"/>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Charts!$E$93:$AG$93</c:f>
              <c:numCache>
                <c:formatCode>_(* #,##0.0_);_(* \(#,##0.0\);_(* "-"??_);_(@_)</c:formatCode>
                <c:ptCount val="29"/>
                <c:pt idx="0">
                  <c:v>3.5761999999999996</c:v>
                </c:pt>
                <c:pt idx="1">
                  <c:v>0</c:v>
                </c:pt>
                <c:pt idx="2">
                  <c:v>0</c:v>
                </c:pt>
                <c:pt idx="3">
                  <c:v>1.1950000000000001</c:v>
                </c:pt>
                <c:pt idx="4">
                  <c:v>0</c:v>
                </c:pt>
                <c:pt idx="5">
                  <c:v>0</c:v>
                </c:pt>
                <c:pt idx="6">
                  <c:v>1.123</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1.1220000000000001</c:v>
                </c:pt>
                <c:pt idx="27">
                  <c:v>0</c:v>
                </c:pt>
                <c:pt idx="28" formatCode="_(* #,##0.00_);_(* \(#,##0.00\);_(* &quot;-&quot;??_);_(@_)">
                  <c:v>0</c:v>
                </c:pt>
              </c:numCache>
            </c:numRef>
          </c:val>
          <c:extLst>
            <c:ext xmlns:c16="http://schemas.microsoft.com/office/drawing/2014/chart" uri="{C3380CC4-5D6E-409C-BE32-E72D297353CC}">
              <c16:uniqueId val="{00000003-F886-45E5-AA5D-269BB1108412}"/>
            </c:ext>
          </c:extLst>
        </c:ser>
        <c:ser>
          <c:idx val="4"/>
          <c:order val="4"/>
          <c:tx>
            <c:strRef>
              <c:f>Charts!$D$94</c:f>
              <c:strCache>
                <c:ptCount val="1"/>
                <c:pt idx="0">
                  <c:v>Hydro</c:v>
                </c:pt>
              </c:strCache>
            </c:strRef>
          </c:tx>
          <c:spPr>
            <a:solidFill>
              <a:srgbClr val="005673"/>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Charts!$E$94:$AG$94</c:f>
              <c:numCache>
                <c:formatCode>_(* #,##0.0_);_(* \(#,##0.0\);_(* "-"??_);_(@_)</c:formatCode>
                <c:ptCount val="29"/>
                <c:pt idx="0">
                  <c:v>0.44340000000000007</c:v>
                </c:pt>
                <c:pt idx="1">
                  <c:v>1.5285000000000002</c:v>
                </c:pt>
                <c:pt idx="2">
                  <c:v>0.19710000000000003</c:v>
                </c:pt>
                <c:pt idx="3">
                  <c:v>0.18120000000000006</c:v>
                </c:pt>
                <c:pt idx="4">
                  <c:v>0.26947999999999994</c:v>
                </c:pt>
                <c:pt idx="5">
                  <c:v>1.1567999999999998</c:v>
                </c:pt>
                <c:pt idx="6">
                  <c:v>5.8000000000000003E-2</c:v>
                </c:pt>
                <c:pt idx="7">
                  <c:v>6.1899999999999997E-2</c:v>
                </c:pt>
                <c:pt idx="8">
                  <c:v>2.8999999999999998E-3</c:v>
                </c:pt>
                <c:pt idx="9">
                  <c:v>0.11895999999999998</c:v>
                </c:pt>
                <c:pt idx="10">
                  <c:v>3.6999999999999997E-3</c:v>
                </c:pt>
                <c:pt idx="11">
                  <c:v>0.1477</c:v>
                </c:pt>
                <c:pt idx="12">
                  <c:v>0.34510000000000002</c:v>
                </c:pt>
                <c:pt idx="13">
                  <c:v>8.0799999999999983E-2</c:v>
                </c:pt>
                <c:pt idx="14">
                  <c:v>7.740000000000001E-2</c:v>
                </c:pt>
                <c:pt idx="15">
                  <c:v>2.9899999999999999E-2</c:v>
                </c:pt>
                <c:pt idx="16">
                  <c:v>2.0399999999999998E-2</c:v>
                </c:pt>
                <c:pt idx="17">
                  <c:v>2.1600000000000001E-2</c:v>
                </c:pt>
                <c:pt idx="18">
                  <c:v>3.9099999999999996E-2</c:v>
                </c:pt>
                <c:pt idx="19">
                  <c:v>2.5800000000000003E-2</c:v>
                </c:pt>
                <c:pt idx="20">
                  <c:v>2.0799999999999999E-2</c:v>
                </c:pt>
                <c:pt idx="21">
                  <c:v>0.16079999999999992</c:v>
                </c:pt>
                <c:pt idx="22">
                  <c:v>0.39400000000000002</c:v>
                </c:pt>
                <c:pt idx="23">
                  <c:v>0.42550000000000016</c:v>
                </c:pt>
                <c:pt idx="24">
                  <c:v>0.18299999999999997</c:v>
                </c:pt>
                <c:pt idx="25">
                  <c:v>0.14060000000000003</c:v>
                </c:pt>
                <c:pt idx="26">
                  <c:v>0.38149999999999995</c:v>
                </c:pt>
                <c:pt idx="27">
                  <c:v>0.20760000000000006</c:v>
                </c:pt>
                <c:pt idx="28" formatCode="_(* #,##0.00_);_(* \(#,##0.00\);_(* &quot;-&quot;??_);_(@_)">
                  <c:v>0.14169999999999999</c:v>
                </c:pt>
              </c:numCache>
            </c:numRef>
          </c:val>
          <c:extLst>
            <c:ext xmlns:c16="http://schemas.microsoft.com/office/drawing/2014/chart" uri="{C3380CC4-5D6E-409C-BE32-E72D297353CC}">
              <c16:uniqueId val="{00000004-F886-45E5-AA5D-269BB1108412}"/>
            </c:ext>
          </c:extLst>
        </c:ser>
        <c:ser>
          <c:idx val="5"/>
          <c:order val="5"/>
          <c:tx>
            <c:strRef>
              <c:f>Charts!$D$95</c:f>
              <c:strCache>
                <c:ptCount val="1"/>
                <c:pt idx="0">
                  <c:v>Renewables</c:v>
                </c:pt>
              </c:strCache>
            </c:strRef>
          </c:tx>
          <c:spPr>
            <a:solidFill>
              <a:srgbClr val="0D9DDB"/>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Charts!$E$95:$AG$95</c:f>
              <c:numCache>
                <c:formatCode>_(* #,##0.0_);_(* \(#,##0.0\);_(* "-"??_);_(@_)</c:formatCode>
                <c:ptCount val="29"/>
                <c:pt idx="0">
                  <c:v>0.91369999999999996</c:v>
                </c:pt>
                <c:pt idx="1">
                  <c:v>0.9194</c:v>
                </c:pt>
                <c:pt idx="2">
                  <c:v>0.40140000000000026</c:v>
                </c:pt>
                <c:pt idx="3">
                  <c:v>0.39239999999999992</c:v>
                </c:pt>
                <c:pt idx="4">
                  <c:v>0.46390000000000009</c:v>
                </c:pt>
                <c:pt idx="5">
                  <c:v>0.17510000000000003</c:v>
                </c:pt>
                <c:pt idx="6">
                  <c:v>0.31790000000000007</c:v>
                </c:pt>
                <c:pt idx="7">
                  <c:v>0.18490000000000009</c:v>
                </c:pt>
                <c:pt idx="8">
                  <c:v>0.38739999999999997</c:v>
                </c:pt>
                <c:pt idx="9">
                  <c:v>0.87609999999999988</c:v>
                </c:pt>
                <c:pt idx="10">
                  <c:v>0.20199000000000003</c:v>
                </c:pt>
                <c:pt idx="11">
                  <c:v>1.7286000000000012</c:v>
                </c:pt>
                <c:pt idx="12">
                  <c:v>0.69489999999999996</c:v>
                </c:pt>
                <c:pt idx="13">
                  <c:v>1.8192000000000013</c:v>
                </c:pt>
                <c:pt idx="14">
                  <c:v>0.49959999999999977</c:v>
                </c:pt>
                <c:pt idx="15">
                  <c:v>2.2202000000000002</c:v>
                </c:pt>
                <c:pt idx="16">
                  <c:v>2.9134999999999938</c:v>
                </c:pt>
                <c:pt idx="17">
                  <c:v>5.7630446899999956</c:v>
                </c:pt>
                <c:pt idx="18">
                  <c:v>9.1919375999999549</c:v>
                </c:pt>
                <c:pt idx="19">
                  <c:v>11.024804599999964</c:v>
                </c:pt>
                <c:pt idx="20">
                  <c:v>5.9345828899999784</c:v>
                </c:pt>
                <c:pt idx="21">
                  <c:v>9.4866399823529193</c:v>
                </c:pt>
                <c:pt idx="22">
                  <c:v>18.064199000000002</c:v>
                </c:pt>
                <c:pt idx="23">
                  <c:v>8.4431199999999986</c:v>
                </c:pt>
                <c:pt idx="24">
                  <c:v>12.505784999999998</c:v>
                </c:pt>
                <c:pt idx="25">
                  <c:v>16.280911999999997</c:v>
                </c:pt>
                <c:pt idx="26">
                  <c:v>22.540695999999997</c:v>
                </c:pt>
                <c:pt idx="27">
                  <c:v>18.752197666666667</c:v>
                </c:pt>
                <c:pt idx="28" formatCode="_(* #,##0.00_);_(* \(#,##0.00\);_(* &quot;-&quot;??_);_(@_)">
                  <c:v>19.356090639679014</c:v>
                </c:pt>
              </c:numCache>
            </c:numRef>
          </c:val>
          <c:extLst>
            <c:ext xmlns:c16="http://schemas.microsoft.com/office/drawing/2014/chart" uri="{C3380CC4-5D6E-409C-BE32-E72D297353CC}">
              <c16:uniqueId val="{00000005-F886-45E5-AA5D-269BB1108412}"/>
            </c:ext>
          </c:extLst>
        </c:ser>
        <c:ser>
          <c:idx val="6"/>
          <c:order val="6"/>
          <c:tx>
            <c:strRef>
              <c:f>Charts!$D$96</c:f>
              <c:strCache>
                <c:ptCount val="1"/>
                <c:pt idx="0">
                  <c:v>Other</c:v>
                </c:pt>
              </c:strCache>
            </c:strRef>
          </c:tx>
          <c:spPr>
            <a:solidFill>
              <a:srgbClr val="BD5CA3"/>
            </a:solidFill>
            <a:ln>
              <a:noFill/>
            </a:ln>
            <a:effectLst/>
            <a:extLst>
              <a:ext uri="{91240B29-F687-4F45-9708-019B960494DF}">
                <a14:hiddenLine xmlns:a14="http://schemas.microsoft.com/office/drawing/2010/main">
                  <a:noFill/>
                </a14:hiddenLine>
              </a:ext>
            </a:extLst>
          </c:spPr>
          <c:invertIfNegative val="0"/>
          <c:cat>
            <c:numRef>
              <c:f>Charts!$E$89:$AG$89</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Charts!$E$96:$AG$96</c:f>
              <c:numCache>
                <c:formatCode>_(* #,##0.0_);_(* \(#,##0.0\);_(* "-"??_);_(@_)</c:formatCode>
                <c:ptCount val="29"/>
                <c:pt idx="0">
                  <c:v>0</c:v>
                </c:pt>
                <c:pt idx="1">
                  <c:v>0.11</c:v>
                </c:pt>
                <c:pt idx="2">
                  <c:v>0</c:v>
                </c:pt>
                <c:pt idx="3">
                  <c:v>0</c:v>
                </c:pt>
                <c:pt idx="4">
                  <c:v>0</c:v>
                </c:pt>
                <c:pt idx="5">
                  <c:v>0</c:v>
                </c:pt>
                <c:pt idx="6">
                  <c:v>0</c:v>
                </c:pt>
                <c:pt idx="7">
                  <c:v>0</c:v>
                </c:pt>
                <c:pt idx="8">
                  <c:v>0</c:v>
                </c:pt>
                <c:pt idx="9">
                  <c:v>0</c:v>
                </c:pt>
                <c:pt idx="10">
                  <c:v>0</c:v>
                </c:pt>
                <c:pt idx="11">
                  <c:v>0</c:v>
                </c:pt>
                <c:pt idx="12">
                  <c:v>0</c:v>
                </c:pt>
                <c:pt idx="13">
                  <c:v>0.04</c:v>
                </c:pt>
                <c:pt idx="14">
                  <c:v>0</c:v>
                </c:pt>
                <c:pt idx="15">
                  <c:v>0</c:v>
                </c:pt>
                <c:pt idx="16">
                  <c:v>0</c:v>
                </c:pt>
                <c:pt idx="17">
                  <c:v>0</c:v>
                </c:pt>
                <c:pt idx="18">
                  <c:v>3.0000000000000001E-3</c:v>
                </c:pt>
                <c:pt idx="19">
                  <c:v>6.0000000000000001E-3</c:v>
                </c:pt>
                <c:pt idx="20">
                  <c:v>1.2999999999999999E-2</c:v>
                </c:pt>
                <c:pt idx="21">
                  <c:v>6.7799999999999999E-2</c:v>
                </c:pt>
                <c:pt idx="22">
                  <c:v>7.1800000000000003E-2</c:v>
                </c:pt>
                <c:pt idx="23">
                  <c:v>5.5500000000000001E-2</c:v>
                </c:pt>
                <c:pt idx="24">
                  <c:v>2.87E-2</c:v>
                </c:pt>
                <c:pt idx="25">
                  <c:v>0.15530000000000002</c:v>
                </c:pt>
                <c:pt idx="26">
                  <c:v>0.21620000000000006</c:v>
                </c:pt>
                <c:pt idx="27">
                  <c:v>0.12240000000000001</c:v>
                </c:pt>
                <c:pt idx="28">
                  <c:v>0.20230000000000004</c:v>
                </c:pt>
              </c:numCache>
            </c:numRef>
          </c:val>
          <c:extLst>
            <c:ext xmlns:c16="http://schemas.microsoft.com/office/drawing/2014/chart" uri="{C3380CC4-5D6E-409C-BE32-E72D297353CC}">
              <c16:uniqueId val="{00000006-F886-45E5-AA5D-269BB1108412}"/>
            </c:ext>
          </c:extLst>
        </c:ser>
        <c:dLbls>
          <c:showLegendKey val="0"/>
          <c:showVal val="0"/>
          <c:showCatName val="0"/>
          <c:showSerName val="0"/>
          <c:showPercent val="0"/>
          <c:showBubbleSize val="0"/>
        </c:dLbls>
        <c:gapWidth val="50"/>
        <c:overlap val="100"/>
        <c:axId val="924831720"/>
        <c:axId val="927636232"/>
      </c:barChart>
      <c:catAx>
        <c:axId val="924831720"/>
        <c:scaling>
          <c:orientation val="minMax"/>
        </c:scaling>
        <c:delete val="0"/>
        <c:axPos val="b"/>
        <c:numFmt formatCode="General" sourceLinked="1"/>
        <c:majorTickMark val="out"/>
        <c:minorTickMark val="none"/>
        <c:tickLblPos val="nextTo"/>
        <c:spPr>
          <a:noFill/>
          <a:ln w="3175" cap="flat" cmpd="sng" algn="ctr">
            <a:solidFill>
              <a:srgbClr val="B3B3B3"/>
            </a:solidFill>
            <a:prstDash val="solid"/>
            <a:round/>
            <a:headEnd type="none" w="med" len="med"/>
            <a:tailEnd type="none" w="med" len="med"/>
          </a:ln>
          <a:effectLst/>
        </c:spPr>
        <c:txPr>
          <a:bodyPr rot="-5400000" spcFirstLastPara="1" vertOverflow="ellipsis"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27636232"/>
        <c:crosses val="autoZero"/>
        <c:auto val="1"/>
        <c:lblAlgn val="ctr"/>
        <c:lblOffset val="100"/>
        <c:noMultiLvlLbl val="0"/>
      </c:catAx>
      <c:valAx>
        <c:axId val="927636232"/>
        <c:scaling>
          <c:orientation val="minMax"/>
        </c:scaling>
        <c:delete val="0"/>
        <c:axPos val="l"/>
        <c:majorGridlines>
          <c:spPr>
            <a:ln w="3175" cap="flat" cmpd="sng" algn="ctr">
              <a:solidFill>
                <a:srgbClr val="C0C0C0"/>
              </a:solidFill>
              <a:prstDash val="sysDash"/>
              <a:round/>
              <a:headEnd type="none" w="med" len="med"/>
              <a:tailEnd type="none" w="med" len="med"/>
            </a:ln>
            <a:effectLst/>
          </c:spPr>
        </c:majorGridlines>
        <c:numFmt formatCode="#,##0" sourceLinked="0"/>
        <c:majorTickMark val="none"/>
        <c:minorTickMark val="none"/>
        <c:tickLblPos val="nextTo"/>
        <c:spPr>
          <a:noFill/>
          <a:ln w="3175" cap="flat" cmpd="sng" algn="ctr">
            <a:noFill/>
            <a:prstDash val="solid"/>
            <a:round/>
            <a:headEnd type="none" w="med" len="med"/>
            <a:tailEnd type="none" w="med" len="med"/>
          </a:ln>
          <a:effectLst/>
          <a:extLst>
            <a:ext uri="{91240B29-F687-4F45-9708-019B960494DF}">
              <a14:hiddenLine xmlns:a14="http://schemas.microsoft.com/office/drawing/2010/main" w="3175" cap="flat" cmpd="sng" algn="ctr">
                <a:solidFill>
                  <a:srgbClr val="B3B3B3"/>
                </a:solidFill>
                <a:prstDash val="solid"/>
                <a:round/>
                <a:headEnd type="none" w="med" len="med"/>
                <a:tailEnd type="none" w="med" len="med"/>
              </a14:hiddenLine>
            </a:ext>
          </a:ex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24831720"/>
        <c:crosses val="autoZero"/>
        <c:crossBetween val="between"/>
      </c:valAx>
      <c:spPr>
        <a:solidFill>
          <a:srgbClr val="FFFFFF">
            <a:lumMod val="100000"/>
            <a:alpha val="0"/>
          </a:srgbClr>
        </a:solid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legend>
    <c:plotVisOnly val="1"/>
    <c:dispBlanksAs val="gap"/>
    <c:showDLblsOverMax val="0"/>
  </c:chart>
  <c:spPr>
    <a:solidFill>
      <a:srgbClr val="FFFFFF">
        <a:lumMod val="100000"/>
        <a:alpha val="0"/>
      </a:srgbClr>
    </a:solidFill>
    <a:ln w="25400"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200" b="0" spc="0" baseline="0"/>
            </a:pPr>
            <a:r>
              <a:rPr lang="en-US" sz="1200" b="0" spc="0" baseline="0" dirty="0"/>
              <a:t>GW</a:t>
            </a:r>
          </a:p>
        </c:rich>
      </c:tx>
      <c:layout>
        <c:manualLayout>
          <c:xMode val="edge"/>
          <c:yMode val="edge"/>
          <c:x val="8.0430774562291925E-3"/>
          <c:y val="1.8006721185914148E-2"/>
        </c:manualLayout>
      </c:layout>
      <c:overlay val="0"/>
    </c:title>
    <c:autoTitleDeleted val="0"/>
    <c:plotArea>
      <c:layout>
        <c:manualLayout>
          <c:layoutTarget val="inner"/>
          <c:xMode val="edge"/>
          <c:yMode val="edge"/>
          <c:x val="3.4031626680131738E-2"/>
          <c:y val="0.12871291795366491"/>
          <c:w val="0.75033119208933818"/>
          <c:h val="0.75760902695076471"/>
        </c:manualLayout>
      </c:layout>
      <c:barChart>
        <c:barDir val="col"/>
        <c:grouping val="stacked"/>
        <c:varyColors val="0"/>
        <c:ser>
          <c:idx val="1"/>
          <c:order val="0"/>
          <c:tx>
            <c:strRef>
              <c:f>Charts!$E$536</c:f>
              <c:strCache>
                <c:ptCount val="1"/>
                <c:pt idx="0">
                  <c:v>Wind</c:v>
                </c:pt>
              </c:strCache>
            </c:strRef>
          </c:tx>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8"/>
            <c:invertIfNegative val="0"/>
            <c:bubble3D val="0"/>
            <c:spPr>
              <a:solidFill>
                <a:srgbClr val="0D9DDB"/>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extLst>
              <c:ext xmlns:c16="http://schemas.microsoft.com/office/drawing/2014/chart" uri="{C3380CC4-5D6E-409C-BE32-E72D297353CC}">
                <c16:uniqueId val="{00000001-50A3-40C4-9F39-B646A469054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Charts!$E$541:$E$550</c:f>
              <c:numCache>
                <c:formatCode>_(* #,##0_);_(* \(#,##0\);_(* "-"??_);_(@_)</c:formatCode>
                <c:ptCount val="10"/>
                <c:pt idx="0">
                  <c:v>10031.562799999967</c:v>
                </c:pt>
                <c:pt idx="1">
                  <c:v>4797.8129199999767</c:v>
                </c:pt>
                <c:pt idx="2">
                  <c:v>6978.19199999998</c:v>
                </c:pt>
                <c:pt idx="3">
                  <c:v>14074.249000000002</c:v>
                </c:pt>
                <c:pt idx="4">
                  <c:v>1105.5799999999997</c:v>
                </c:pt>
                <c:pt idx="5">
                  <c:v>5153.5350000000008</c:v>
                </c:pt>
                <c:pt idx="6">
                  <c:v>8523.5820000000003</c:v>
                </c:pt>
                <c:pt idx="7">
                  <c:v>8325.8160000000007</c:v>
                </c:pt>
                <c:pt idx="8">
                  <c:v>7513.5536666666667</c:v>
                </c:pt>
                <c:pt idx="9">
                  <c:v>7542</c:v>
                </c:pt>
              </c:numCache>
            </c:numRef>
          </c:val>
          <c:extLst>
            <c:ext xmlns:c16="http://schemas.microsoft.com/office/drawing/2014/chart" uri="{C3380CC4-5D6E-409C-BE32-E72D297353CC}">
              <c16:uniqueId val="{00000002-50A3-40C4-9F39-B646A4690542}"/>
            </c:ext>
          </c:extLst>
        </c:ser>
        <c:ser>
          <c:idx val="0"/>
          <c:order val="1"/>
          <c:tx>
            <c:strRef>
              <c:f>Charts!$D$536</c:f>
              <c:strCache>
                <c:ptCount val="1"/>
                <c:pt idx="0">
                  <c:v>Solar</c:v>
                </c:pt>
              </c:strCache>
            </c:strRef>
          </c:tx>
          <c:spPr>
            <a:solidFill>
              <a:srgbClr val="FFC91D"/>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8"/>
            <c:invertIfNegative val="0"/>
            <c:bubble3D val="0"/>
            <c:extLst>
              <c:ext xmlns:c16="http://schemas.microsoft.com/office/drawing/2014/chart" uri="{C3380CC4-5D6E-409C-BE32-E72D297353CC}">
                <c16:uniqueId val="{00000003-50A3-40C4-9F39-B646A4690542}"/>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Charts!$D$541:$D$550</c:f>
              <c:numCache>
                <c:formatCode>_(* #,##0_);_(* \(#,##0\);_(* "-"??_);_(@_)</c:formatCode>
                <c:ptCount val="10"/>
                <c:pt idx="0">
                  <c:v>446.2</c:v>
                </c:pt>
                <c:pt idx="1">
                  <c:v>928.55819999999994</c:v>
                </c:pt>
                <c:pt idx="2">
                  <c:v>2196.0459823529409</c:v>
                </c:pt>
                <c:pt idx="3">
                  <c:v>3470.76</c:v>
                </c:pt>
                <c:pt idx="4">
                  <c:v>6496.54</c:v>
                </c:pt>
                <c:pt idx="5">
                  <c:v>7122.449999999998</c:v>
                </c:pt>
                <c:pt idx="6">
                  <c:v>7475.3299999999981</c:v>
                </c:pt>
                <c:pt idx="7">
                  <c:v>14108.879999999997</c:v>
                </c:pt>
                <c:pt idx="8">
                  <c:v>11044.944000000003</c:v>
                </c:pt>
                <c:pt idx="9">
                  <c:v>11658.590639679014</c:v>
                </c:pt>
              </c:numCache>
            </c:numRef>
          </c:val>
          <c:extLst>
            <c:ext xmlns:c16="http://schemas.microsoft.com/office/drawing/2014/chart" uri="{C3380CC4-5D6E-409C-BE32-E72D297353CC}">
              <c16:uniqueId val="{00000004-50A3-40C4-9F39-B646A4690542}"/>
            </c:ext>
          </c:extLst>
        </c:ser>
        <c:ser>
          <c:idx val="2"/>
          <c:order val="2"/>
          <c:tx>
            <c:strRef>
              <c:f>Charts!$F$535</c:f>
              <c:strCache>
                <c:ptCount val="1"/>
                <c:pt idx="0">
                  <c:v>Biomass. biogas, waste-to-energy</c:v>
                </c:pt>
              </c:strCache>
            </c:strRef>
          </c:tx>
          <c:spPr>
            <a:solidFill>
              <a:srgbClr val="8CCEAD"/>
            </a:solidFill>
            <a:ln w="12700">
              <a:noFill/>
              <a:prstDash val="solid"/>
            </a:ln>
            <a:effectLst/>
            <a:extLst>
              <a:ext uri="{91240B29-F687-4F45-9708-019B960494DF}">
                <a14:hiddenLine xmlns:a14="http://schemas.microsoft.com/office/drawing/2010/main" w="12700">
                  <a:solidFill>
                    <a:srgbClr val="000000"/>
                  </a:solidFill>
                  <a:prstDash val="solid"/>
                </a14:hiddenLine>
              </a:ext>
            </a:extLst>
          </c:spPr>
          <c:invertIfNegative val="0"/>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Charts!$F$541:$F$550</c:f>
              <c:numCache>
                <c:formatCode>_(* #,##0_);_(* \(#,##0\);_(* "-"??_);_(@_)</c:formatCode>
                <c:ptCount val="10"/>
                <c:pt idx="0">
                  <c:v>401.70000000000067</c:v>
                </c:pt>
                <c:pt idx="1">
                  <c:v>230</c:v>
                </c:pt>
                <c:pt idx="2">
                  <c:v>341.89999999999975</c:v>
                </c:pt>
                <c:pt idx="3">
                  <c:v>384.28999999999996</c:v>
                </c:pt>
                <c:pt idx="4">
                  <c:v>770.39999999999895</c:v>
                </c:pt>
                <c:pt idx="5">
                  <c:v>218.29999999999993</c:v>
                </c:pt>
                <c:pt idx="6">
                  <c:v>234.00000000000011</c:v>
                </c:pt>
                <c:pt idx="7">
                  <c:v>105.99999999999986</c:v>
                </c:pt>
                <c:pt idx="8">
                  <c:v>167.70000000000002</c:v>
                </c:pt>
                <c:pt idx="9">
                  <c:v>102.49999999999999</c:v>
                </c:pt>
              </c:numCache>
            </c:numRef>
          </c:val>
          <c:extLst>
            <c:ext xmlns:c16="http://schemas.microsoft.com/office/drawing/2014/chart" uri="{C3380CC4-5D6E-409C-BE32-E72D297353CC}">
              <c16:uniqueId val="{00000005-50A3-40C4-9F39-B646A4690542}"/>
            </c:ext>
          </c:extLst>
        </c:ser>
        <c:ser>
          <c:idx val="3"/>
          <c:order val="3"/>
          <c:tx>
            <c:strRef>
              <c:f>Charts!$G$536</c:f>
              <c:strCache>
                <c:ptCount val="1"/>
                <c:pt idx="0">
                  <c:v>Geothermal</c:v>
                </c:pt>
              </c:strCache>
            </c:strRef>
          </c:tx>
          <c:spPr>
            <a:solidFill>
              <a:srgbClr val="8A5DB5"/>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Charts!$G$541:$G$550</c:f>
              <c:numCache>
                <c:formatCode>_(* #,##0_);_(* \(#,##0\);_(* "-"??_);_(@_)</c:formatCode>
                <c:ptCount val="10"/>
                <c:pt idx="0">
                  <c:v>174.6</c:v>
                </c:pt>
                <c:pt idx="1">
                  <c:v>12.5</c:v>
                </c:pt>
                <c:pt idx="2">
                  <c:v>2.9</c:v>
                </c:pt>
                <c:pt idx="3">
                  <c:v>134.9</c:v>
                </c:pt>
                <c:pt idx="4">
                  <c:v>70.600000000000023</c:v>
                </c:pt>
                <c:pt idx="5">
                  <c:v>11.5</c:v>
                </c:pt>
                <c:pt idx="6">
                  <c:v>48</c:v>
                </c:pt>
                <c:pt idx="7">
                  <c:v>0</c:v>
                </c:pt>
                <c:pt idx="8">
                  <c:v>26</c:v>
                </c:pt>
                <c:pt idx="9">
                  <c:v>53</c:v>
                </c:pt>
              </c:numCache>
            </c:numRef>
          </c:val>
          <c:extLst>
            <c:ext xmlns:c16="http://schemas.microsoft.com/office/drawing/2014/chart" uri="{C3380CC4-5D6E-409C-BE32-E72D297353CC}">
              <c16:uniqueId val="{00000006-50A3-40C4-9F39-B646A4690542}"/>
            </c:ext>
          </c:extLst>
        </c:ser>
        <c:ser>
          <c:idx val="4"/>
          <c:order val="4"/>
          <c:tx>
            <c:strRef>
              <c:f>Charts!$H$536</c:f>
              <c:strCache>
                <c:ptCount val="1"/>
                <c:pt idx="0">
                  <c:v>Hydro</c:v>
                </c:pt>
              </c:strCache>
            </c:strRef>
          </c:tx>
          <c:spPr>
            <a:solidFill>
              <a:srgbClr val="005673"/>
            </a:solidFill>
            <a:ln w="12700">
              <a:noFill/>
              <a:prstDash val="solid"/>
            </a:ln>
            <a:effectLst/>
            <a:extLst>
              <a:ext uri="{91240B29-F687-4F45-9708-019B960494DF}">
                <a14:hiddenLine xmlns:a14="http://schemas.microsoft.com/office/drawing/2010/main" w="12700">
                  <a:solidFill>
                    <a:srgbClr val="B2B2B2"/>
                  </a:solidFill>
                  <a:prstDash val="solid"/>
                </a14:hiddenLine>
              </a:ext>
            </a:extLst>
          </c:spPr>
          <c:invertIfNegative val="0"/>
          <c:dPt>
            <c:idx val="8"/>
            <c:invertIfNegative val="0"/>
            <c:bubble3D val="0"/>
            <c:extLst>
              <c:ext xmlns:c16="http://schemas.microsoft.com/office/drawing/2014/chart" uri="{C3380CC4-5D6E-409C-BE32-E72D297353CC}">
                <c16:uniqueId val="{00000007-50A3-40C4-9F39-B646A4690542}"/>
              </c:ext>
            </c:extLst>
          </c:dPt>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Charts!$H$541:$H$550</c:f>
              <c:numCache>
                <c:formatCode>_(* #,##0_);_(* \(#,##0\);_(* "-"??_);_(@_)</c:formatCode>
                <c:ptCount val="10"/>
                <c:pt idx="0">
                  <c:v>25.800000000000004</c:v>
                </c:pt>
                <c:pt idx="1">
                  <c:v>20.8</c:v>
                </c:pt>
                <c:pt idx="2">
                  <c:v>160.79999999999993</c:v>
                </c:pt>
                <c:pt idx="3">
                  <c:v>352.00000000000006</c:v>
                </c:pt>
                <c:pt idx="4">
                  <c:v>425.50000000000017</c:v>
                </c:pt>
                <c:pt idx="5">
                  <c:v>182.99999999999997</c:v>
                </c:pt>
                <c:pt idx="6">
                  <c:v>140.60000000000002</c:v>
                </c:pt>
                <c:pt idx="7">
                  <c:v>381.49999999999994</c:v>
                </c:pt>
                <c:pt idx="8">
                  <c:v>207.60000000000005</c:v>
                </c:pt>
                <c:pt idx="9">
                  <c:v>141.69999999999999</c:v>
                </c:pt>
              </c:numCache>
            </c:numRef>
          </c:val>
          <c:extLst>
            <c:ext xmlns:c16="http://schemas.microsoft.com/office/drawing/2014/chart" uri="{C3380CC4-5D6E-409C-BE32-E72D297353CC}">
              <c16:uniqueId val="{00000008-50A3-40C4-9F39-B646A4690542}"/>
            </c:ext>
          </c:extLst>
        </c:ser>
        <c:dLbls>
          <c:showLegendKey val="0"/>
          <c:showVal val="0"/>
          <c:showCatName val="0"/>
          <c:showSerName val="0"/>
          <c:showPercent val="0"/>
          <c:showBubbleSize val="0"/>
        </c:dLbls>
        <c:gapWidth val="50"/>
        <c:overlap val="100"/>
        <c:axId val="926360456"/>
        <c:axId val="975255648"/>
      </c:barChart>
      <c:lineChart>
        <c:grouping val="standard"/>
        <c:varyColors val="0"/>
        <c:ser>
          <c:idx val="5"/>
          <c:order val="5"/>
          <c:spPr>
            <a:ln>
              <a:noFill/>
            </a:ln>
            <a:effectLst/>
          </c:spPr>
          <c:marker>
            <c:symbol val="none"/>
          </c:marker>
          <c:dLbls>
            <c:numFmt formatCode="#.0," sourceLinked="0"/>
            <c:spPr>
              <a:noFill/>
              <a:ln>
                <a:noFill/>
              </a:ln>
              <a:effectLst/>
            </c:spPr>
            <c:txPr>
              <a:bodyPr wrap="square" lIns="38100" tIns="19050" rIns="38100" bIns="19050" anchor="ctr">
                <a:spAutoFit/>
              </a:bodyPr>
              <a:lstStyle/>
              <a:p>
                <a:pPr>
                  <a:defRPr sz="12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Charts!$C$541:$C$550</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Charts!$I$541:$I$550</c:f>
              <c:numCache>
                <c:formatCode>_(* #,##0_);_(* \(#,##0\);_(* "-"??_);_(@_)</c:formatCode>
                <c:ptCount val="10"/>
                <c:pt idx="0">
                  <c:v>11079.862799999968</c:v>
                </c:pt>
                <c:pt idx="1">
                  <c:v>5989.6711199999763</c:v>
                </c:pt>
                <c:pt idx="2">
                  <c:v>9679.8379823529194</c:v>
                </c:pt>
                <c:pt idx="3">
                  <c:v>18416.199000000004</c:v>
                </c:pt>
                <c:pt idx="4">
                  <c:v>8868.619999999999</c:v>
                </c:pt>
                <c:pt idx="5">
                  <c:v>12688.784999999998</c:v>
                </c:pt>
                <c:pt idx="6">
                  <c:v>16421.511999999999</c:v>
                </c:pt>
                <c:pt idx="7">
                  <c:v>22922.195999999996</c:v>
                </c:pt>
                <c:pt idx="8">
                  <c:v>18959.797666666669</c:v>
                </c:pt>
                <c:pt idx="9">
                  <c:v>19497.790639679017</c:v>
                </c:pt>
              </c:numCache>
            </c:numRef>
          </c:val>
          <c:smooth val="0"/>
          <c:extLst>
            <c:ext xmlns:c16="http://schemas.microsoft.com/office/drawing/2014/chart" uri="{C3380CC4-5D6E-409C-BE32-E72D297353CC}">
              <c16:uniqueId val="{00000009-50A3-40C4-9F39-B646A4690542}"/>
            </c:ext>
          </c:extLst>
        </c:ser>
        <c:dLbls>
          <c:showLegendKey val="0"/>
          <c:showVal val="0"/>
          <c:showCatName val="0"/>
          <c:showSerName val="0"/>
          <c:showPercent val="0"/>
          <c:showBubbleSize val="0"/>
        </c:dLbls>
        <c:marker val="1"/>
        <c:smooth val="0"/>
        <c:axId val="926360456"/>
        <c:axId val="975255648"/>
      </c:lineChart>
      <c:catAx>
        <c:axId val="926360456"/>
        <c:scaling>
          <c:orientation val="minMax"/>
        </c:scaling>
        <c:delete val="0"/>
        <c:axPos val="b"/>
        <c:numFmt formatCode="General" sourceLinked="1"/>
        <c:majorTickMark val="out"/>
        <c:minorTickMark val="none"/>
        <c:tickLblPos val="nextTo"/>
        <c:spPr>
          <a:ln w="3175" cap="flat" cmpd="sng" algn="ctr">
            <a:solidFill>
              <a:srgbClr val="B3B3B3"/>
            </a:solidFill>
            <a:prstDash val="solid"/>
            <a:round/>
            <a:headEnd type="none" w="med" len="med"/>
            <a:tailEnd type="none" w="med" len="med"/>
          </a:ln>
        </c:spPr>
        <c:txPr>
          <a:bodyPr/>
          <a:lstStyle/>
          <a:p>
            <a:pPr>
              <a:defRPr sz="1200" baseline="0"/>
            </a:pPr>
            <a:endParaRPr lang="en-US"/>
          </a:p>
        </c:txPr>
        <c:crossAx val="975255648"/>
        <c:crosses val="autoZero"/>
        <c:auto val="1"/>
        <c:lblAlgn val="ctr"/>
        <c:lblOffset val="100"/>
        <c:tickLblSkip val="1"/>
        <c:tickMarkSkip val="1"/>
        <c:noMultiLvlLbl val="0"/>
      </c:catAx>
      <c:valAx>
        <c:axId val="975255648"/>
        <c:scaling>
          <c:orientation val="minMax"/>
        </c:scaling>
        <c:delete val="1"/>
        <c:axPos val="l"/>
        <c:numFmt formatCode="#," sourceLinked="0"/>
        <c:majorTickMark val="out"/>
        <c:minorTickMark val="none"/>
        <c:tickLblPos val="nextTo"/>
        <c:crossAx val="926360456"/>
        <c:crosses val="autoZero"/>
        <c:crossBetween val="between"/>
      </c:valAx>
      <c:spPr>
        <a:solidFill>
          <a:srgbClr val="FFFFFF">
            <a:lumMod val="100000"/>
          </a:srgbClr>
        </a:solidFill>
      </c:spPr>
    </c:plotArea>
    <c:legend>
      <c:legendPos val="r"/>
      <c:legendEntry>
        <c:idx val="2"/>
        <c:txPr>
          <a:bodyPr/>
          <a:lstStyle/>
          <a:p>
            <a:pPr>
              <a:defRPr sz="1100" baseline="0">
                <a:latin typeface="Arial"/>
                <a:ea typeface="Arial"/>
                <a:cs typeface="Arial"/>
              </a:defRPr>
            </a:pPr>
            <a:endParaRPr lang="en-US"/>
          </a:p>
        </c:txPr>
      </c:legendEntry>
      <c:legendEntry>
        <c:idx val="5"/>
        <c:delete val="1"/>
      </c:legendEntry>
      <c:layout>
        <c:manualLayout>
          <c:xMode val="edge"/>
          <c:yMode val="edge"/>
          <c:x val="0.7996625562725076"/>
          <c:y val="0.11541582302212224"/>
          <c:w val="0.19010699412339882"/>
          <c:h val="0.82619160104986877"/>
        </c:manualLayout>
      </c:layout>
      <c:overlay val="0"/>
      <c:txPr>
        <a:bodyPr/>
        <a:lstStyle/>
        <a:p>
          <a:pPr>
            <a:defRPr sz="1200">
              <a:latin typeface="Arial"/>
              <a:ea typeface="Arial"/>
              <a:cs typeface="Arial"/>
            </a:defRPr>
          </a:pPr>
          <a:endParaRPr lang="en-US"/>
        </a:p>
      </c:txPr>
    </c:legend>
    <c:plotVisOnly val="1"/>
    <c:dispBlanksAs val="gap"/>
    <c:showDLblsOverMax val="0"/>
  </c:chart>
  <c:spPr>
    <a:solidFill>
      <a:srgbClr val="FFFFFF">
        <a:lumMod val="100000"/>
      </a:srgbClr>
    </a:solidFill>
    <a:ln w="25400">
      <a:noFill/>
    </a:ln>
  </c:spPr>
  <c:txPr>
    <a:bodyPr/>
    <a:lstStyle/>
    <a:p>
      <a:pPr>
        <a:defRPr sz="1200">
          <a:solidFill>
            <a:srgbClr val="000000"/>
          </a:solidFill>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0.57405</cdr:x>
      <cdr:y>0.14879</cdr:y>
    </cdr:from>
    <cdr:to>
      <cdr:x>0.90243</cdr:x>
      <cdr:y>0.25504</cdr:y>
    </cdr:to>
    <cdr:sp macro="" textlink="">
      <cdr:nvSpPr>
        <cdr:cNvPr id="2" name="TextBox 1"/>
        <cdr:cNvSpPr txBox="1"/>
      </cdr:nvSpPr>
      <cdr:spPr>
        <a:xfrm xmlns:a="http://schemas.openxmlformats.org/drawingml/2006/main">
          <a:off x="2315617" y="324082"/>
          <a:ext cx="1324632" cy="231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baseline="0" dirty="0">
              <a:solidFill>
                <a:srgbClr val="0D9DDB"/>
              </a:solidFill>
              <a:latin typeface="Arial" panose="020B0604020202020204" pitchFamily="34" charset="0"/>
              <a:cs typeface="Arial" panose="020B0604020202020204" pitchFamily="34" charset="0"/>
            </a:rPr>
            <a:t>GDP (indexed)</a:t>
          </a:r>
        </a:p>
      </cdr:txBody>
    </cdr:sp>
  </cdr:relSizeAnchor>
  <cdr:relSizeAnchor xmlns:cdr="http://schemas.openxmlformats.org/drawingml/2006/chartDrawing">
    <cdr:from>
      <cdr:x>0.27058</cdr:x>
      <cdr:y>0.68345</cdr:y>
    </cdr:from>
    <cdr:to>
      <cdr:x>1</cdr:x>
      <cdr:y>0.82696</cdr:y>
    </cdr:to>
    <cdr:sp macro="" textlink="">
      <cdr:nvSpPr>
        <cdr:cNvPr id="5" name="TextBox 1"/>
        <cdr:cNvSpPr txBox="1"/>
      </cdr:nvSpPr>
      <cdr:spPr>
        <a:xfrm xmlns:a="http://schemas.openxmlformats.org/drawingml/2006/main">
          <a:off x="1091481" y="1488588"/>
          <a:ext cx="2942357" cy="3125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baseline="0" dirty="0">
              <a:solidFill>
                <a:srgbClr val="7654A3"/>
              </a:solidFill>
              <a:latin typeface="Arial" panose="020B0604020202020204" pitchFamily="34" charset="0"/>
              <a:cs typeface="Arial" panose="020B0604020202020204" pitchFamily="34" charset="0"/>
            </a:rPr>
            <a:t>Primary energy consumption (indexed)</a:t>
          </a:r>
        </a:p>
      </cdr:txBody>
    </cdr:sp>
  </cdr:relSizeAnchor>
</c:userShapes>
</file>

<file path=ppt/drawings/drawing10.xml><?xml version="1.0" encoding="utf-8"?>
<c:userShapes xmlns:c="http://schemas.openxmlformats.org/drawingml/2006/chart">
  <cdr:relSizeAnchor xmlns:cdr="http://schemas.openxmlformats.org/drawingml/2006/chartDrawing">
    <cdr:from>
      <cdr:x>0.27727</cdr:x>
      <cdr:y>0.49428</cdr:y>
    </cdr:from>
    <cdr:to>
      <cdr:x>0.635</cdr:x>
      <cdr:y>0.68988</cdr:y>
    </cdr:to>
    <cdr:sp macro="" textlink="">
      <cdr:nvSpPr>
        <cdr:cNvPr id="2" name="TextBox 1"/>
        <cdr:cNvSpPr txBox="1"/>
      </cdr:nvSpPr>
      <cdr:spPr>
        <a:xfrm xmlns:a="http://schemas.openxmlformats.org/drawingml/2006/main">
          <a:off x="1118022" y="1419467"/>
          <a:ext cx="1442457" cy="561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solidFill>
                <a:schemeClr val="bg1"/>
              </a:solidFill>
              <a:latin typeface="Arial" panose="020B0604020202020204" pitchFamily="34" charset="0"/>
              <a:cs typeface="Arial" panose="020B0604020202020204" pitchFamily="34" charset="0"/>
            </a:rPr>
            <a:t>Net electricity demand</a:t>
          </a:r>
        </a:p>
      </cdr:txBody>
    </cdr:sp>
  </cdr:relSizeAnchor>
  <cdr:relSizeAnchor xmlns:cdr="http://schemas.openxmlformats.org/drawingml/2006/chartDrawing">
    <cdr:from>
      <cdr:x>0.65447</cdr:x>
      <cdr:y>0.21227</cdr:y>
    </cdr:from>
    <cdr:to>
      <cdr:x>1</cdr:x>
      <cdr:y>0.33222</cdr:y>
    </cdr:to>
    <cdr:sp macro="" textlink="">
      <cdr:nvSpPr>
        <cdr:cNvPr id="3" name="TextBox 1"/>
        <cdr:cNvSpPr txBox="1"/>
      </cdr:nvSpPr>
      <cdr:spPr>
        <a:xfrm xmlns:a="http://schemas.openxmlformats.org/drawingml/2006/main">
          <a:off x="2638990" y="609600"/>
          <a:ext cx="1393260" cy="344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solidFill>
                <a:schemeClr val="bg1"/>
              </a:solidFill>
              <a:latin typeface="Arial" panose="020B0604020202020204" pitchFamily="34" charset="0"/>
              <a:cs typeface="Arial" panose="020B0604020202020204" pitchFamily="34" charset="0"/>
            </a:rPr>
            <a:t>EV demand</a:t>
          </a:r>
        </a:p>
      </cdr:txBody>
    </cdr:sp>
  </cdr:relSizeAnchor>
</c:userShapes>
</file>

<file path=ppt/drawings/drawing2.xml><?xml version="1.0" encoding="utf-8"?>
<c:userShapes xmlns:c="http://schemas.openxmlformats.org/drawingml/2006/chart">
  <cdr:relSizeAnchor xmlns:cdr="http://schemas.openxmlformats.org/drawingml/2006/chartDrawing">
    <cdr:from>
      <cdr:x>0.5489</cdr:x>
      <cdr:y>0.1716</cdr:y>
    </cdr:from>
    <cdr:to>
      <cdr:x>0.89657</cdr:x>
      <cdr:y>0.40579</cdr:y>
    </cdr:to>
    <cdr:sp macro="" textlink="">
      <cdr:nvSpPr>
        <cdr:cNvPr id="2" name="TextBox 1"/>
        <cdr:cNvSpPr txBox="1"/>
      </cdr:nvSpPr>
      <cdr:spPr>
        <a:xfrm xmlns:a="http://schemas.openxmlformats.org/drawingml/2006/main">
          <a:off x="2589893" y="483286"/>
          <a:ext cx="1640398" cy="6595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aseline="0" dirty="0">
              <a:solidFill>
                <a:srgbClr val="43BEAD"/>
              </a:solidFill>
              <a:latin typeface="Arial" panose="020B0604020202020204" pitchFamily="34" charset="0"/>
              <a:cs typeface="Arial" panose="020B0604020202020204" pitchFamily="34" charset="0"/>
            </a:rPr>
            <a:t>Energy productivity</a:t>
          </a:r>
        </a:p>
      </cdr:txBody>
    </cdr:sp>
  </cdr:relSizeAnchor>
</c:userShapes>
</file>

<file path=ppt/drawings/drawing3.xml><?xml version="1.0" encoding="utf-8"?>
<c:userShapes xmlns:c="http://schemas.openxmlformats.org/drawingml/2006/chart">
  <cdr:relSizeAnchor xmlns:cdr="http://schemas.openxmlformats.org/drawingml/2006/chartDrawing">
    <cdr:from>
      <cdr:x>0.64615</cdr:x>
      <cdr:y>0.17065</cdr:y>
    </cdr:from>
    <cdr:to>
      <cdr:x>0.98051</cdr:x>
      <cdr:y>0.2769</cdr:y>
    </cdr:to>
    <cdr:sp macro="" textlink="">
      <cdr:nvSpPr>
        <cdr:cNvPr id="2" name="TextBox 1"/>
        <cdr:cNvSpPr txBox="1"/>
      </cdr:nvSpPr>
      <cdr:spPr>
        <a:xfrm xmlns:a="http://schemas.openxmlformats.org/drawingml/2006/main">
          <a:off x="5411961" y="503882"/>
          <a:ext cx="2800482" cy="3137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baseline="0" dirty="0">
              <a:solidFill>
                <a:srgbClr val="FF0000"/>
              </a:solidFill>
              <a:latin typeface="Arial" panose="020B0604020202020204" pitchFamily="34" charset="0"/>
              <a:cs typeface="Arial" panose="020B0604020202020204" pitchFamily="34" charset="0"/>
            </a:rPr>
            <a:t>Power</a:t>
          </a:r>
        </a:p>
      </cdr:txBody>
    </cdr:sp>
  </cdr:relSizeAnchor>
  <cdr:relSizeAnchor xmlns:cdr="http://schemas.openxmlformats.org/drawingml/2006/chartDrawing">
    <cdr:from>
      <cdr:x>0.46821</cdr:x>
      <cdr:y>0.33214</cdr:y>
    </cdr:from>
    <cdr:to>
      <cdr:x>0.97604</cdr:x>
      <cdr:y>0.47565</cdr:y>
    </cdr:to>
    <cdr:sp macro="" textlink="">
      <cdr:nvSpPr>
        <cdr:cNvPr id="5" name="TextBox 1"/>
        <cdr:cNvSpPr txBox="1"/>
      </cdr:nvSpPr>
      <cdr:spPr>
        <a:xfrm xmlns:a="http://schemas.openxmlformats.org/drawingml/2006/main">
          <a:off x="4585285" y="1114621"/>
          <a:ext cx="4973331" cy="4815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baseline="0" dirty="0">
              <a:solidFill>
                <a:srgbClr val="FFE101"/>
              </a:solidFill>
              <a:latin typeface="Arial" panose="020B0604020202020204" pitchFamily="34" charset="0"/>
              <a:cs typeface="Arial" panose="020B0604020202020204" pitchFamily="34" charset="0"/>
            </a:rPr>
            <a:t>Transportation</a:t>
          </a:r>
        </a:p>
      </cdr:txBody>
    </cdr:sp>
  </cdr:relSizeAnchor>
  <cdr:relSizeAnchor xmlns:cdr="http://schemas.openxmlformats.org/drawingml/2006/chartDrawing">
    <cdr:from>
      <cdr:x>0.64837</cdr:x>
      <cdr:y>0.55773</cdr:y>
    </cdr:from>
    <cdr:to>
      <cdr:x>0.97604</cdr:x>
      <cdr:y>0.66398</cdr:y>
    </cdr:to>
    <cdr:sp macro="" textlink="">
      <cdr:nvSpPr>
        <cdr:cNvPr id="4" name="TextBox 1"/>
        <cdr:cNvSpPr txBox="1"/>
      </cdr:nvSpPr>
      <cdr:spPr>
        <a:xfrm xmlns:a="http://schemas.openxmlformats.org/drawingml/2006/main">
          <a:off x="6349594" y="1871672"/>
          <a:ext cx="3209024" cy="356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baseline="0" dirty="0">
              <a:solidFill>
                <a:srgbClr val="43BEAD"/>
              </a:solidFill>
              <a:latin typeface="Arial" panose="020B0604020202020204" pitchFamily="34" charset="0"/>
              <a:cs typeface="Arial" panose="020B0604020202020204" pitchFamily="34" charset="0"/>
            </a:rPr>
            <a:t>Industrial</a:t>
          </a:r>
        </a:p>
      </cdr:txBody>
    </cdr:sp>
  </cdr:relSizeAnchor>
  <cdr:relSizeAnchor xmlns:cdr="http://schemas.openxmlformats.org/drawingml/2006/chartDrawing">
    <cdr:from>
      <cdr:x>0.64346</cdr:x>
      <cdr:y>0.68845</cdr:y>
    </cdr:from>
    <cdr:to>
      <cdr:x>0.97571</cdr:x>
      <cdr:y>0.7947</cdr:y>
    </cdr:to>
    <cdr:sp macro="" textlink="">
      <cdr:nvSpPr>
        <cdr:cNvPr id="6" name="TextBox 1"/>
        <cdr:cNvSpPr txBox="1"/>
      </cdr:nvSpPr>
      <cdr:spPr>
        <a:xfrm xmlns:a="http://schemas.openxmlformats.org/drawingml/2006/main">
          <a:off x="6301584" y="2310345"/>
          <a:ext cx="3253762" cy="3565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baseline="0" dirty="0">
              <a:solidFill>
                <a:srgbClr val="00AEE5"/>
              </a:solidFill>
              <a:latin typeface="Arial" panose="020B0604020202020204" pitchFamily="34" charset="0"/>
              <a:cs typeface="Arial" panose="020B0604020202020204" pitchFamily="34" charset="0"/>
            </a:rPr>
            <a:t>Residential</a:t>
          </a:r>
        </a:p>
      </cdr:txBody>
    </cdr:sp>
  </cdr:relSizeAnchor>
  <cdr:relSizeAnchor xmlns:cdr="http://schemas.openxmlformats.org/drawingml/2006/chartDrawing">
    <cdr:from>
      <cdr:x>0.64837</cdr:x>
      <cdr:y>0.81509</cdr:y>
    </cdr:from>
    <cdr:to>
      <cdr:x>0.97604</cdr:x>
      <cdr:y>0.92134</cdr:y>
    </cdr:to>
    <cdr:sp macro="" textlink="">
      <cdr:nvSpPr>
        <cdr:cNvPr id="7" name="TextBox 1"/>
        <cdr:cNvSpPr txBox="1"/>
      </cdr:nvSpPr>
      <cdr:spPr>
        <a:xfrm xmlns:a="http://schemas.openxmlformats.org/drawingml/2006/main">
          <a:off x="6349592" y="2735308"/>
          <a:ext cx="3209026" cy="3565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baseline="0" dirty="0">
              <a:solidFill>
                <a:srgbClr val="7654A3"/>
              </a:solidFill>
              <a:latin typeface="Arial" panose="020B0604020202020204" pitchFamily="34" charset="0"/>
              <a:cs typeface="Arial" panose="020B0604020202020204" pitchFamily="34" charset="0"/>
            </a:rPr>
            <a:t>Commercial</a:t>
          </a:r>
        </a:p>
      </cdr:txBody>
    </cdr:sp>
  </cdr:relSizeAnchor>
</c:userShapes>
</file>

<file path=ppt/drawings/drawing4.xml><?xml version="1.0" encoding="utf-8"?>
<c:userShapes xmlns:c="http://schemas.openxmlformats.org/drawingml/2006/chart">
  <cdr:relSizeAnchor xmlns:cdr="http://schemas.openxmlformats.org/drawingml/2006/chartDrawing">
    <cdr:from>
      <cdr:x>0.67945</cdr:x>
      <cdr:y>0.00911</cdr:y>
    </cdr:from>
    <cdr:to>
      <cdr:x>0.99024</cdr:x>
      <cdr:y>0.10392</cdr:y>
    </cdr:to>
    <cdr:sp macro="" textlink="">
      <cdr:nvSpPr>
        <cdr:cNvPr id="2" name="TextBox 1"/>
        <cdr:cNvSpPr txBox="1"/>
      </cdr:nvSpPr>
      <cdr:spPr>
        <a:xfrm xmlns:a="http://schemas.openxmlformats.org/drawingml/2006/main">
          <a:off x="3205852" y="25407"/>
          <a:ext cx="1466401" cy="264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dirty="0">
              <a:latin typeface="Arial" panose="020B0604020202020204" pitchFamily="34" charset="0"/>
              <a:cs typeface="Arial" panose="020B0604020202020204" pitchFamily="34" charset="0"/>
            </a:rPr>
            <a:t>Growth</a:t>
          </a:r>
          <a:r>
            <a:rPr lang="en-US" sz="1200" baseline="0" dirty="0">
              <a:latin typeface="Arial" panose="020B0604020202020204" pitchFamily="34" charset="0"/>
              <a:cs typeface="Arial" panose="020B0604020202020204" pitchFamily="34" charset="0"/>
            </a:rPr>
            <a:t> rate</a:t>
          </a:r>
          <a:endParaRPr lang="en-US" sz="1200"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0.00715</cdr:x>
      <cdr:y>0.01195</cdr:y>
    </cdr:from>
    <cdr:to>
      <cdr:x>0.06443</cdr:x>
      <cdr:y>0.06069</cdr:y>
    </cdr:to>
    <cdr:sp macro="" textlink="">
      <cdr:nvSpPr>
        <cdr:cNvPr id="2" name="TextBox 23"/>
        <cdr:cNvSpPr txBox="1"/>
      </cdr:nvSpPr>
      <cdr:spPr>
        <a:xfrm xmlns:a="http://schemas.openxmlformats.org/drawingml/2006/main">
          <a:off x="50800" y="50800"/>
          <a:ext cx="407180" cy="207220"/>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0" dirty="0">
              <a:solidFill>
                <a:sysClr val="windowText" lastClr="000000"/>
              </a:solidFill>
              <a:latin typeface="Arial" panose="020B0604020202020204" pitchFamily="34" charset="0"/>
              <a:cs typeface="Arial" panose="020B0604020202020204" pitchFamily="34" charset="0"/>
            </a:rPr>
            <a:t>GW</a:t>
          </a:r>
        </a:p>
      </cdr:txBody>
    </cdr:sp>
  </cdr:relSizeAnchor>
</c:userShapes>
</file>

<file path=ppt/drawings/drawing6.xml><?xml version="1.0" encoding="utf-8"?>
<c:userShapes xmlns:c="http://schemas.openxmlformats.org/drawingml/2006/chart">
  <cdr:relSizeAnchor xmlns:cdr="http://schemas.openxmlformats.org/drawingml/2006/chartDrawing">
    <cdr:from>
      <cdr:x>0.92262</cdr:x>
      <cdr:y>0.13572</cdr:y>
    </cdr:from>
    <cdr:to>
      <cdr:x>1</cdr:x>
      <cdr:y>0.20128</cdr:y>
    </cdr:to>
    <cdr:sp macro="" textlink="">
      <cdr:nvSpPr>
        <cdr:cNvPr id="2" name="TextBox 1"/>
        <cdr:cNvSpPr txBox="1"/>
      </cdr:nvSpPr>
      <cdr:spPr>
        <a:xfrm xmlns:a="http://schemas.openxmlformats.org/drawingml/2006/main">
          <a:off x="4208040" y="374690"/>
          <a:ext cx="3333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0.13189</cdr:x>
      <cdr:y>0.07629</cdr:y>
    </cdr:from>
    <cdr:to>
      <cdr:x>0.24164</cdr:x>
      <cdr:y>0.17635</cdr:y>
    </cdr:to>
    <cdr:sp macro="" textlink="">
      <cdr:nvSpPr>
        <cdr:cNvPr id="4" name="TextBox 1"/>
        <cdr:cNvSpPr txBox="1"/>
      </cdr:nvSpPr>
      <cdr:spPr>
        <a:xfrm xmlns:a="http://schemas.openxmlformats.org/drawingml/2006/main">
          <a:off x="1517806" y="222268"/>
          <a:ext cx="1263051" cy="291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BF9BC2A-DCDB-4ED4-89C6-4DF558420A34}" type="TxLink">
            <a:rPr lang="en-US" sz="1200" b="1" i="0" u="none" strike="noStrike">
              <a:solidFill>
                <a:srgbClr val="000000"/>
              </a:solidFill>
              <a:latin typeface="Arial"/>
              <a:cs typeface="Arial"/>
            </a:rPr>
            <a:pPr/>
            <a:t>379</a:t>
          </a:fld>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0.31118</cdr:x>
      <cdr:y>0.35123</cdr:y>
    </cdr:from>
    <cdr:to>
      <cdr:x>0.42093</cdr:x>
      <cdr:y>0.45129</cdr:y>
    </cdr:to>
    <cdr:sp macro="" textlink="">
      <cdr:nvSpPr>
        <cdr:cNvPr id="6" name="TextBox 1"/>
        <cdr:cNvSpPr txBox="1"/>
      </cdr:nvSpPr>
      <cdr:spPr>
        <a:xfrm xmlns:a="http://schemas.openxmlformats.org/drawingml/2006/main">
          <a:off x="2606824" y="843773"/>
          <a:ext cx="919402" cy="2403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2AD32CFB-A167-458C-8719-718F12C0381D}" type="TxLink">
            <a:rPr lang="en-US" sz="1200" b="1" i="0" u="none" strike="noStrike">
              <a:solidFill>
                <a:srgbClr val="000000"/>
              </a:solidFill>
              <a:latin typeface="Arial"/>
              <a:cs typeface="Arial"/>
            </a:rPr>
            <a:pPr/>
            <a:t>144</a:t>
          </a:fld>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0.25101</cdr:x>
      <cdr:y>0.31875</cdr:y>
    </cdr:from>
    <cdr:to>
      <cdr:x>0.30461</cdr:x>
      <cdr:y>0.38282</cdr:y>
    </cdr:to>
    <cdr:sp macro="" textlink="">
      <cdr:nvSpPr>
        <cdr:cNvPr id="7" name="TextBox 1"/>
        <cdr:cNvSpPr txBox="1"/>
      </cdr:nvSpPr>
      <cdr:spPr>
        <a:xfrm xmlns:a="http://schemas.openxmlformats.org/drawingml/2006/main">
          <a:off x="2102768" y="765749"/>
          <a:ext cx="449020" cy="1539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61690095-2C1B-47E2-A5A6-26FE5AA89132}" type="TxLink">
            <a:rPr lang="en-US" sz="1200" b="1" i="0" u="none" strike="noStrike">
              <a:solidFill>
                <a:srgbClr val="000000"/>
              </a:solidFill>
              <a:latin typeface="Arial"/>
              <a:cs typeface="Arial"/>
            </a:rPr>
            <a:pPr/>
            <a:t>167</a:t>
          </a:fld>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0.50888</cdr:x>
      <cdr:y>0.41553</cdr:y>
    </cdr:from>
    <cdr:to>
      <cdr:x>0.61863</cdr:x>
      <cdr:y>0.51558</cdr:y>
    </cdr:to>
    <cdr:sp macro="" textlink="">
      <cdr:nvSpPr>
        <cdr:cNvPr id="11" name="TextBox 1"/>
        <cdr:cNvSpPr txBox="1"/>
      </cdr:nvSpPr>
      <cdr:spPr>
        <a:xfrm xmlns:a="http://schemas.openxmlformats.org/drawingml/2006/main">
          <a:off x="4263008" y="998238"/>
          <a:ext cx="919402" cy="2403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fld id="{C0115592-485B-48EB-90E8-97BC7A2694FD}" type="TxLink">
            <a:rPr lang="en-US" sz="1200" b="1" i="0" u="none" strike="noStrike">
              <a:solidFill>
                <a:srgbClr val="000000"/>
              </a:solidFill>
              <a:latin typeface="Arial"/>
              <a:cs typeface="Arial"/>
            </a:rPr>
            <a:pPr/>
            <a:t>74</a:t>
          </a:fld>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0.37994</cdr:x>
      <cdr:y>0.41552</cdr:y>
    </cdr:from>
    <cdr:to>
      <cdr:x>0.48969</cdr:x>
      <cdr:y>0.51558</cdr:y>
    </cdr:to>
    <cdr:sp macro="" textlink="">
      <cdr:nvSpPr>
        <cdr:cNvPr id="13" name="TextBox 1"/>
        <cdr:cNvSpPr txBox="1"/>
      </cdr:nvSpPr>
      <cdr:spPr>
        <a:xfrm xmlns:a="http://schemas.openxmlformats.org/drawingml/2006/main">
          <a:off x="3182888" y="998213"/>
          <a:ext cx="919402" cy="2403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i="0" u="none" strike="noStrike" dirty="0">
              <a:solidFill>
                <a:srgbClr val="000000"/>
              </a:solidFill>
              <a:latin typeface="Arial"/>
              <a:cs typeface="Arial"/>
            </a:rPr>
            <a:t>115</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0.05951</cdr:x>
      <cdr:y>0.05366</cdr:y>
    </cdr:from>
    <cdr:to>
      <cdr:x>0.12658</cdr:x>
      <cdr:y>0.15372</cdr:y>
    </cdr:to>
    <cdr:sp macro="" textlink="">
      <cdr:nvSpPr>
        <cdr:cNvPr id="14" name="TextBox 1"/>
        <cdr:cNvSpPr txBox="1"/>
      </cdr:nvSpPr>
      <cdr:spPr>
        <a:xfrm xmlns:a="http://schemas.openxmlformats.org/drawingml/2006/main">
          <a:off x="684867" y="156340"/>
          <a:ext cx="771899" cy="291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i="0" u="none" strike="noStrike" dirty="0">
              <a:solidFill>
                <a:srgbClr val="000000"/>
              </a:solidFill>
              <a:latin typeface="Arial"/>
              <a:cs typeface="Arial"/>
            </a:rPr>
            <a:t>2,207</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0.04</cdr:x>
      <cdr:y>0.19505</cdr:y>
    </cdr:from>
    <cdr:to>
      <cdr:x>0.12316</cdr:x>
      <cdr:y>0.21978</cdr:y>
    </cdr:to>
    <cdr:sp macro="" textlink="">
      <cdr:nvSpPr>
        <cdr:cNvPr id="8" name="Flowchart: Punched Tape 7"/>
        <cdr:cNvSpPr/>
      </cdr:nvSpPr>
      <cdr:spPr>
        <a:xfrm xmlns:a="http://schemas.openxmlformats.org/drawingml/2006/main">
          <a:off x="425824" y="795617"/>
          <a:ext cx="885265" cy="100853"/>
        </a:xfrm>
        <a:prstGeom xmlns:a="http://schemas.openxmlformats.org/drawingml/2006/main" prst="flowChartPunchedTap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7.xml><?xml version="1.0" encoding="utf-8"?>
<c:userShapes xmlns:c="http://schemas.openxmlformats.org/drawingml/2006/chart">
  <cdr:relSizeAnchor xmlns:cdr="http://schemas.openxmlformats.org/drawingml/2006/chartDrawing">
    <cdr:from>
      <cdr:x>0.00471</cdr:x>
      <cdr:y>0</cdr:y>
    </cdr:from>
    <cdr:to>
      <cdr:x>0.22989</cdr:x>
      <cdr:y>0.12166</cdr:y>
    </cdr:to>
    <cdr:sp macro="" textlink="">
      <cdr:nvSpPr>
        <cdr:cNvPr id="2" name="TextBox 1"/>
        <cdr:cNvSpPr txBox="1"/>
      </cdr:nvSpPr>
      <cdr:spPr>
        <a:xfrm xmlns:a="http://schemas.openxmlformats.org/drawingml/2006/main">
          <a:off x="22201" y="0"/>
          <a:ext cx="1062481" cy="297021"/>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MtCO2e</a:t>
          </a:r>
        </a:p>
      </cdr:txBody>
    </cdr:sp>
  </cdr:relSizeAnchor>
  <cdr:relSizeAnchor xmlns:cdr="http://schemas.openxmlformats.org/drawingml/2006/chartDrawing">
    <cdr:from>
      <cdr:x>0.6212</cdr:x>
      <cdr:y>0.15371</cdr:y>
    </cdr:from>
    <cdr:to>
      <cdr:x>1</cdr:x>
      <cdr:y>0.35644</cdr:y>
    </cdr:to>
    <cdr:sp macro="" textlink="">
      <cdr:nvSpPr>
        <cdr:cNvPr id="3" name="TextBox 2"/>
        <cdr:cNvSpPr txBox="1"/>
      </cdr:nvSpPr>
      <cdr:spPr>
        <a:xfrm xmlns:a="http://schemas.openxmlformats.org/drawingml/2006/main">
          <a:off x="2243610" y="416278"/>
          <a:ext cx="1368151" cy="5490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200" dirty="0">
              <a:solidFill>
                <a:srgbClr val="7654A3"/>
              </a:solidFill>
              <a:latin typeface="Arial" panose="020B0604020202020204" pitchFamily="34" charset="0"/>
              <a:cs typeface="Arial" panose="020B0604020202020204" pitchFamily="34" charset="0"/>
            </a:rPr>
            <a:t>Total (gross) GHG emissions</a:t>
          </a:r>
        </a:p>
      </cdr:txBody>
    </cdr:sp>
  </cdr:relSizeAnchor>
  <cdr:relSizeAnchor xmlns:cdr="http://schemas.openxmlformats.org/drawingml/2006/chartDrawing">
    <cdr:from>
      <cdr:x>0.52151</cdr:x>
      <cdr:y>0.61633</cdr:y>
    </cdr:from>
    <cdr:to>
      <cdr:x>0.94028</cdr:x>
      <cdr:y>0.78171</cdr:y>
    </cdr:to>
    <cdr:sp macro="" textlink="">
      <cdr:nvSpPr>
        <cdr:cNvPr id="4" name="TextBox 1"/>
        <cdr:cNvSpPr txBox="1"/>
      </cdr:nvSpPr>
      <cdr:spPr>
        <a:xfrm xmlns:a="http://schemas.openxmlformats.org/drawingml/2006/main">
          <a:off x="1883570" y="1669191"/>
          <a:ext cx="1512498" cy="447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srgbClr val="00AEE5"/>
              </a:solidFill>
              <a:latin typeface="Arial" panose="020B0604020202020204" pitchFamily="34" charset="0"/>
              <a:cs typeface="Arial" panose="020B0604020202020204" pitchFamily="34" charset="0"/>
            </a:rPr>
            <a:t>GHG emissions from energy sector</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0.00413</cdr:y>
    </cdr:from>
    <cdr:to>
      <cdr:x>0.24586</cdr:x>
      <cdr:y>0.11159</cdr:y>
    </cdr:to>
    <cdr:sp macro="" textlink="">
      <cdr:nvSpPr>
        <cdr:cNvPr id="2" name="TextBox 1"/>
        <cdr:cNvSpPr txBox="1"/>
      </cdr:nvSpPr>
      <cdr:spPr>
        <a:xfrm xmlns:a="http://schemas.openxmlformats.org/drawingml/2006/main">
          <a:off x="0" y="11572"/>
          <a:ext cx="1166009" cy="30110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MtCO2e</a:t>
          </a:r>
        </a:p>
      </cdr:txBody>
    </cdr:sp>
  </cdr:relSizeAnchor>
</c:userShapes>
</file>

<file path=ppt/drawings/drawing9.xml><?xml version="1.0" encoding="utf-8"?>
<c:userShapes xmlns:c="http://schemas.openxmlformats.org/drawingml/2006/chart">
  <cdr:relSizeAnchor xmlns:cdr="http://schemas.openxmlformats.org/drawingml/2006/chartDrawing">
    <cdr:from>
      <cdr:x>0.10718</cdr:x>
      <cdr:y>0.05565</cdr:y>
    </cdr:from>
    <cdr:to>
      <cdr:x>0.1965</cdr:x>
      <cdr:y>0.11995</cdr:y>
    </cdr:to>
    <cdr:sp macro="" textlink="">
      <cdr:nvSpPr>
        <cdr:cNvPr id="2" name="TextBox 1"/>
        <cdr:cNvSpPr txBox="1"/>
      </cdr:nvSpPr>
      <cdr:spPr>
        <a:xfrm xmlns:a="http://schemas.openxmlformats.org/drawingml/2006/main">
          <a:off x="457200" y="159805"/>
          <a:ext cx="381000" cy="184666"/>
        </a:xfrm>
        <a:prstGeom xmlns:a="http://schemas.openxmlformats.org/drawingml/2006/main" prst="rect">
          <a:avLst/>
        </a:prstGeom>
        <a:solidFill xmlns:a="http://schemas.openxmlformats.org/drawingml/2006/main">
          <a:srgbClr val="FFFFFF">
            <a:lumMod val="100000"/>
          </a:srgbClr>
        </a:solidFill>
      </cdr:spPr>
      <cdr:txBody>
        <a:bodyPr xmlns:a="http://schemas.openxmlformats.org/drawingml/2006/main" vertOverflow="clip" wrap="square" lIns="0" tIns="0" rIns="0" bIns="0" rtlCol="0">
          <a:spAutoFit/>
        </a:bodyPr>
        <a:lstStyle xmlns:a="http://schemas.openxmlformats.org/drawingml/2006/main"/>
        <a:p xmlns:a="http://schemas.openxmlformats.org/drawingml/2006/main">
          <a:r>
            <a:rPr lang="en-GB" sz="1200" dirty="0" err="1" smtClean="0"/>
            <a:t>TWh</a:t>
          </a:r>
          <a:endParaRPr lang="en-GB" sz="1200" dirty="0" smtClean="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03A1F0-41C2-45F2-BE12-F12B02C6C2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95B4A49-57B3-4360-B8B2-611FC3D29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307CBE-A7F3-4EE8-A036-700D779CFC28}" type="datetimeFigureOut">
              <a:rPr lang="en-US" smtClean="0"/>
              <a:t>10/23/2019</a:t>
            </a:fld>
            <a:endParaRPr lang="en-US" dirty="0"/>
          </a:p>
        </p:txBody>
      </p:sp>
      <p:sp>
        <p:nvSpPr>
          <p:cNvPr id="4" name="Footer Placeholder 3">
            <a:extLst>
              <a:ext uri="{FF2B5EF4-FFF2-40B4-BE49-F238E27FC236}">
                <a16:creationId xmlns:a16="http://schemas.microsoft.com/office/drawing/2014/main" id="{5E2C23DC-79AB-4757-AB8A-76B336F4F3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C4AE23-82F2-4CA9-AD69-204BF81DCC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8F83C-255D-42F8-A41D-AF26BB6B23C7}" type="slidenum">
              <a:rPr lang="en-US" smtClean="0"/>
              <a:t>‹#›</a:t>
            </a:fld>
            <a:endParaRPr lang="en-US" dirty="0"/>
          </a:p>
        </p:txBody>
      </p:sp>
    </p:spTree>
    <p:extLst>
      <p:ext uri="{BB962C8B-B14F-4D97-AF65-F5344CB8AC3E}">
        <p14:creationId xmlns:p14="http://schemas.microsoft.com/office/powerpoint/2010/main" val="875922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D9C81-ABBB-4F6C-B990-C0CB418B944E}" type="datetimeFigureOut">
              <a:rPr lang="en-US" smtClean="0"/>
              <a:t>10/23/2019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C0FF5-A181-4807-820F-B1DC30B8B01A}" type="slidenum">
              <a:rPr lang="en-US" smtClean="0"/>
              <a:t>‹#›</a:t>
            </a:fld>
            <a:endParaRPr lang="en-US" dirty="0"/>
          </a:p>
        </p:txBody>
      </p:sp>
    </p:spTree>
    <p:extLst>
      <p:ext uri="{BB962C8B-B14F-4D97-AF65-F5344CB8AC3E}">
        <p14:creationId xmlns:p14="http://schemas.microsoft.com/office/powerpoint/2010/main" val="2513561194"/>
      </p:ext>
    </p:extLst>
  </p:cSld>
  <p:clrMap bg1="lt1" tx1="dk1" bg2="lt2" tx2="dk2" accent1="accent1" accent2="accent2" accent3="accent3" accent4="accent4" accent5="accent5" accent6="accent6" hlink="hlink" folHlink="folHlink"/>
  <p:notesStyle>
    <a:lvl1pPr marL="0" algn="l" defTabSz="715792" rtl="0" eaLnBrk="1" latinLnBrk="0" hangingPunct="1">
      <a:defRPr sz="939" kern="1200">
        <a:solidFill>
          <a:schemeClr val="tx1"/>
        </a:solidFill>
        <a:latin typeface="+mn-lt"/>
        <a:ea typeface="+mn-ea"/>
        <a:cs typeface="+mn-cs"/>
      </a:defRPr>
    </a:lvl1pPr>
    <a:lvl2pPr marL="357896" algn="l" defTabSz="715792" rtl="0" eaLnBrk="1" latinLnBrk="0" hangingPunct="1">
      <a:defRPr sz="939" kern="1200">
        <a:solidFill>
          <a:schemeClr val="tx1"/>
        </a:solidFill>
        <a:latin typeface="+mn-lt"/>
        <a:ea typeface="+mn-ea"/>
        <a:cs typeface="+mn-cs"/>
      </a:defRPr>
    </a:lvl2pPr>
    <a:lvl3pPr marL="715792" algn="l" defTabSz="715792" rtl="0" eaLnBrk="1" latinLnBrk="0" hangingPunct="1">
      <a:defRPr sz="939" kern="1200">
        <a:solidFill>
          <a:schemeClr val="tx1"/>
        </a:solidFill>
        <a:latin typeface="+mn-lt"/>
        <a:ea typeface="+mn-ea"/>
        <a:cs typeface="+mn-cs"/>
      </a:defRPr>
    </a:lvl3pPr>
    <a:lvl4pPr marL="1073688" algn="l" defTabSz="715792" rtl="0" eaLnBrk="1" latinLnBrk="0" hangingPunct="1">
      <a:defRPr sz="939" kern="1200">
        <a:solidFill>
          <a:schemeClr val="tx1"/>
        </a:solidFill>
        <a:latin typeface="+mn-lt"/>
        <a:ea typeface="+mn-ea"/>
        <a:cs typeface="+mn-cs"/>
      </a:defRPr>
    </a:lvl4pPr>
    <a:lvl5pPr marL="1431585" algn="l" defTabSz="715792" rtl="0" eaLnBrk="1" latinLnBrk="0" hangingPunct="1">
      <a:defRPr sz="939" kern="1200">
        <a:solidFill>
          <a:schemeClr val="tx1"/>
        </a:solidFill>
        <a:latin typeface="+mn-lt"/>
        <a:ea typeface="+mn-ea"/>
        <a:cs typeface="+mn-cs"/>
      </a:defRPr>
    </a:lvl5pPr>
    <a:lvl6pPr marL="1789481" algn="l" defTabSz="715792" rtl="0" eaLnBrk="1" latinLnBrk="0" hangingPunct="1">
      <a:defRPr sz="939" kern="1200">
        <a:solidFill>
          <a:schemeClr val="tx1"/>
        </a:solidFill>
        <a:latin typeface="+mn-lt"/>
        <a:ea typeface="+mn-ea"/>
        <a:cs typeface="+mn-cs"/>
      </a:defRPr>
    </a:lvl6pPr>
    <a:lvl7pPr marL="2147377" algn="l" defTabSz="715792" rtl="0" eaLnBrk="1" latinLnBrk="0" hangingPunct="1">
      <a:defRPr sz="939" kern="1200">
        <a:solidFill>
          <a:schemeClr val="tx1"/>
        </a:solidFill>
        <a:latin typeface="+mn-lt"/>
        <a:ea typeface="+mn-ea"/>
        <a:cs typeface="+mn-cs"/>
      </a:defRPr>
    </a:lvl7pPr>
    <a:lvl8pPr marL="2505273" algn="l" defTabSz="715792" rtl="0" eaLnBrk="1" latinLnBrk="0" hangingPunct="1">
      <a:defRPr sz="939" kern="1200">
        <a:solidFill>
          <a:schemeClr val="tx1"/>
        </a:solidFill>
        <a:latin typeface="+mn-lt"/>
        <a:ea typeface="+mn-ea"/>
        <a:cs typeface="+mn-cs"/>
      </a:defRPr>
    </a:lvl8pPr>
    <a:lvl9pPr marL="2863169" algn="l" defTabSz="715792" rtl="0" eaLnBrk="1" latinLnBrk="0" hangingPunct="1">
      <a:defRPr sz="9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0</a:t>
            </a:fld>
            <a:endParaRPr lang="en-US" dirty="0"/>
          </a:p>
        </p:txBody>
      </p:sp>
    </p:spTree>
    <p:extLst>
      <p:ext uri="{BB962C8B-B14F-4D97-AF65-F5344CB8AC3E}">
        <p14:creationId xmlns:p14="http://schemas.microsoft.com/office/powerpoint/2010/main" val="172341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14</a:t>
            </a:fld>
            <a:endParaRPr lang="en-US" dirty="0"/>
          </a:p>
        </p:txBody>
      </p:sp>
    </p:spTree>
    <p:extLst>
      <p:ext uri="{BB962C8B-B14F-4D97-AF65-F5344CB8AC3E}">
        <p14:creationId xmlns:p14="http://schemas.microsoft.com/office/powerpoint/2010/main" val="408340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15</a:t>
            </a:fld>
            <a:endParaRPr lang="en-US" dirty="0"/>
          </a:p>
        </p:txBody>
      </p:sp>
    </p:spTree>
    <p:extLst>
      <p:ext uri="{BB962C8B-B14F-4D97-AF65-F5344CB8AC3E}">
        <p14:creationId xmlns:p14="http://schemas.microsoft.com/office/powerpoint/2010/main" val="147945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16</a:t>
            </a:fld>
            <a:endParaRPr lang="en-US" dirty="0"/>
          </a:p>
        </p:txBody>
      </p:sp>
    </p:spTree>
    <p:extLst>
      <p:ext uri="{BB962C8B-B14F-4D97-AF65-F5344CB8AC3E}">
        <p14:creationId xmlns:p14="http://schemas.microsoft.com/office/powerpoint/2010/main" val="294505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3F3C0FF5-A181-4807-820F-B1DC30B8B01A}" type="slidenum">
              <a:rPr lang="en-US" smtClean="0"/>
              <a:t>19</a:t>
            </a:fld>
            <a:endParaRPr lang="en-US" dirty="0"/>
          </a:p>
        </p:txBody>
      </p:sp>
    </p:spTree>
    <p:extLst>
      <p:ext uri="{BB962C8B-B14F-4D97-AF65-F5344CB8AC3E}">
        <p14:creationId xmlns:p14="http://schemas.microsoft.com/office/powerpoint/2010/main" val="207382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9" b="0" i="0" kern="1200" dirty="0" smtClean="0">
                <a:solidFill>
                  <a:schemeClr val="tx1"/>
                </a:solidFill>
                <a:effectLst/>
                <a:latin typeface="+mn-lt"/>
                <a:ea typeface="+mn-ea"/>
                <a:cs typeface="+mn-cs"/>
              </a:rPr>
              <a:t>In December 2018, </a:t>
            </a:r>
            <a:r>
              <a:rPr lang="en-US" sz="939" b="0" i="0" kern="1200" dirty="0" err="1" smtClean="0">
                <a:solidFill>
                  <a:schemeClr val="tx1"/>
                </a:solidFill>
                <a:effectLst/>
                <a:latin typeface="+mn-lt"/>
                <a:ea typeface="+mn-ea"/>
                <a:cs typeface="+mn-cs"/>
              </a:rPr>
              <a:t>BloombergNEF</a:t>
            </a:r>
            <a:r>
              <a:rPr lang="en-US" sz="939" b="0" i="0" kern="1200" dirty="0" smtClean="0">
                <a:solidFill>
                  <a:schemeClr val="tx1"/>
                </a:solidFill>
                <a:effectLst/>
                <a:latin typeface="+mn-lt"/>
                <a:ea typeface="+mn-ea"/>
                <a:cs typeface="+mn-cs"/>
              </a:rPr>
              <a:t> published the results of its ninth Battery Price Survey, a series that begin in 2012 looking back at data from as early as 2010. The annual price survey has become an important benchmark in the industry and the fall in prices has been nothing short of remarkable: the volume weighted average battery pack fell 85% from 2010-18, reaching an average of $176/kWh.</a:t>
            </a: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21</a:t>
            </a:fld>
            <a:endParaRPr lang="en-US" dirty="0"/>
          </a:p>
        </p:txBody>
      </p:sp>
    </p:spTree>
    <p:extLst>
      <p:ext uri="{BB962C8B-B14F-4D97-AF65-F5344CB8AC3E}">
        <p14:creationId xmlns:p14="http://schemas.microsoft.com/office/powerpoint/2010/main" val="195234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Partially true: wide range of battery types</a:t>
            </a:r>
            <a:r>
              <a:rPr lang="en-US" baseline="0" dirty="0" smtClean="0"/>
              <a:t> in the market and anecdotes do not make a market</a:t>
            </a:r>
          </a:p>
          <a:p>
            <a:pPr marL="228600" indent="-228600">
              <a:buAutoNum type="arabicPeriod"/>
            </a:pPr>
            <a:r>
              <a:rPr lang="en-US" baseline="0" dirty="0" smtClean="0"/>
              <a:t>Volume-weighted pricing (take Tesla for example)</a:t>
            </a:r>
          </a:p>
          <a:p>
            <a:pPr marL="228600" indent="-228600">
              <a:buAutoNum type="arabicPeriod"/>
            </a:pPr>
            <a:r>
              <a:rPr lang="en-US" baseline="0" dirty="0" smtClean="0"/>
              <a:t>Some people also incorrectly compare cell and pack costs</a:t>
            </a:r>
          </a:p>
          <a:p>
            <a:pPr marL="228600" indent="-228600">
              <a:buAutoNum type="arabicPeriod"/>
            </a:pPr>
            <a:r>
              <a:rPr lang="en-US" baseline="0" dirty="0" smtClean="0"/>
              <a:t>In general, that we hear both too high and too low makes us believe that our number might be closer to the market reality.</a:t>
            </a:r>
          </a:p>
          <a:p>
            <a:pPr marL="228600" indent="-228600">
              <a:buAutoNum type="arabicPeriod"/>
            </a:pPr>
            <a:r>
              <a:rPr lang="en-US" baseline="0" dirty="0" smtClean="0"/>
              <a:t>Regarding higher prices, </a:t>
            </a:r>
            <a:r>
              <a:rPr lang="en-US" sz="939" b="0" i="0" kern="1200" dirty="0" smtClean="0">
                <a:solidFill>
                  <a:schemeClr val="tx1"/>
                </a:solidFill>
                <a:effectLst/>
                <a:latin typeface="+mn-lt"/>
                <a:ea typeface="+mn-ea"/>
                <a:cs typeface="+mn-cs"/>
              </a:rPr>
              <a:t>companies often sigh with disbelief as they are unable to secure the prices we’ve disclosed. While unfortunate for them, they do not have the clout of a Volkswagen or Nissan when it comes to negotiations. There are also good reasons why they may face higher prices: Vehicle type, design and the type of cooling will all have a large impact. For example, the requirements of a battery in a heavy-duty vehicle are likely to be quite different to those in a small passenger electric vehicle, even if there are many commonalities between the two. Manufacturers may be willing to pay more for batteries with specific characteristics. </a:t>
            </a:r>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22</a:t>
            </a:fld>
            <a:endParaRPr lang="en-US" dirty="0"/>
          </a:p>
        </p:txBody>
      </p:sp>
    </p:spTree>
    <p:extLst>
      <p:ext uri="{BB962C8B-B14F-4D97-AF65-F5344CB8AC3E}">
        <p14:creationId xmlns:p14="http://schemas.microsoft.com/office/powerpoint/2010/main" val="51926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EV will not</a:t>
            </a:r>
            <a:r>
              <a:rPr lang="en-GB" baseline="0" dirty="0" smtClean="0"/>
              <a:t> save you in the mid-term</a:t>
            </a:r>
            <a:endParaRPr lang="en-GB" dirty="0" smtClean="0"/>
          </a:p>
          <a:p>
            <a:pPr marL="171450" indent="-171450">
              <a:buFontTx/>
              <a:buChar char="-"/>
            </a:pPr>
            <a:r>
              <a:rPr lang="en-GB" dirty="0" smtClean="0"/>
              <a:t>Electric pickup trucks</a:t>
            </a:r>
            <a:r>
              <a:rPr lang="en-GB" baseline="0" dirty="0" smtClean="0"/>
              <a:t> open a largely unaddressed market in the US </a:t>
            </a:r>
          </a:p>
          <a:p>
            <a:pPr marL="171450" indent="-171450">
              <a:buFontTx/>
              <a:buChar char="-"/>
            </a:pPr>
            <a:r>
              <a:rPr lang="en-GB" baseline="0" dirty="0" smtClean="0"/>
              <a:t>We forecast 11% </a:t>
            </a:r>
            <a:r>
              <a:rPr lang="en-GB" baseline="0" dirty="0" err="1" smtClean="0"/>
              <a:t>elec</a:t>
            </a:r>
            <a:r>
              <a:rPr lang="en-GB" baseline="0" dirty="0" smtClean="0"/>
              <a:t> consumption in the US in 2040 from electric road </a:t>
            </a:r>
            <a:r>
              <a:rPr lang="en-GB" baseline="0" dirty="0" err="1" smtClean="0"/>
              <a:t>tansport</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3F3C0FF5-A181-4807-820F-B1DC30B8B01A}" type="slidenum">
              <a:rPr lang="en-US" smtClean="0"/>
              <a:t>28</a:t>
            </a:fld>
            <a:endParaRPr lang="en-US" dirty="0"/>
          </a:p>
        </p:txBody>
      </p:sp>
    </p:spTree>
    <p:extLst>
      <p:ext uri="{BB962C8B-B14F-4D97-AF65-F5344CB8AC3E}">
        <p14:creationId xmlns:p14="http://schemas.microsoft.com/office/powerpoint/2010/main" val="1997278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31</a:t>
            </a:fld>
            <a:endParaRPr lang="en-US" dirty="0"/>
          </a:p>
        </p:txBody>
      </p:sp>
    </p:spTree>
    <p:extLst>
      <p:ext uri="{BB962C8B-B14F-4D97-AF65-F5344CB8AC3E}">
        <p14:creationId xmlns:p14="http://schemas.microsoft.com/office/powerpoint/2010/main" val="9114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32</a:t>
            </a:fld>
            <a:endParaRPr lang="en-US" dirty="0"/>
          </a:p>
        </p:txBody>
      </p:sp>
    </p:spTree>
    <p:extLst>
      <p:ext uri="{BB962C8B-B14F-4D97-AF65-F5344CB8AC3E}">
        <p14:creationId xmlns:p14="http://schemas.microsoft.com/office/powerpoint/2010/main" val="280603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6</a:t>
            </a:fld>
            <a:endParaRPr lang="en-US" dirty="0"/>
          </a:p>
        </p:txBody>
      </p:sp>
    </p:spTree>
    <p:extLst>
      <p:ext uri="{BB962C8B-B14F-4D97-AF65-F5344CB8AC3E}">
        <p14:creationId xmlns:p14="http://schemas.microsoft.com/office/powerpoint/2010/main" val="14493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7</a:t>
            </a:fld>
            <a:endParaRPr lang="en-US" dirty="0"/>
          </a:p>
        </p:txBody>
      </p:sp>
    </p:spTree>
    <p:extLst>
      <p:ext uri="{BB962C8B-B14F-4D97-AF65-F5344CB8AC3E}">
        <p14:creationId xmlns:p14="http://schemas.microsoft.com/office/powerpoint/2010/main" val="1422723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8</a:t>
            </a:fld>
            <a:endParaRPr lang="en-US" dirty="0"/>
          </a:p>
        </p:txBody>
      </p:sp>
    </p:spTree>
    <p:extLst>
      <p:ext uri="{BB962C8B-B14F-4D97-AF65-F5344CB8AC3E}">
        <p14:creationId xmlns:p14="http://schemas.microsoft.com/office/powerpoint/2010/main" val="140241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F3C0FF5-A181-4807-820F-B1DC30B8B01A}" type="slidenum">
              <a:rPr lang="en-US" smtClean="0"/>
              <a:t>9</a:t>
            </a:fld>
            <a:endParaRPr lang="en-US" dirty="0"/>
          </a:p>
        </p:txBody>
      </p:sp>
    </p:spTree>
    <p:extLst>
      <p:ext uri="{BB962C8B-B14F-4D97-AF65-F5344CB8AC3E}">
        <p14:creationId xmlns:p14="http://schemas.microsoft.com/office/powerpoint/2010/main" val="428463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contrast the US has cheap gas that expands continuously to 2050</a:t>
            </a:r>
            <a:r>
              <a:rPr lang="en-GB" baseline="0" dirty="0" smtClean="0"/>
              <a:t>.</a:t>
            </a:r>
          </a:p>
          <a:p>
            <a:r>
              <a:rPr lang="en-GB" baseline="0" dirty="0" smtClean="0"/>
              <a:t>Coal and nuclear decline to 3.3% of electricity in 2050.</a:t>
            </a:r>
          </a:p>
          <a:p>
            <a:r>
              <a:rPr lang="en-GB" baseline="0" dirty="0" smtClean="0"/>
              <a:t>W &amp; S also grow…to 35% of generation up from 9% today.</a:t>
            </a:r>
            <a:endParaRPr lang="en-GB" dirty="0"/>
          </a:p>
        </p:txBody>
      </p:sp>
      <p:sp>
        <p:nvSpPr>
          <p:cNvPr id="4" name="Slide Number Placeholder 3"/>
          <p:cNvSpPr>
            <a:spLocks noGrp="1"/>
          </p:cNvSpPr>
          <p:nvPr>
            <p:ph type="sldNum" sz="quarter" idx="10"/>
          </p:nvPr>
        </p:nvSpPr>
        <p:spPr/>
        <p:txBody>
          <a:bodyPr/>
          <a:lstStyle/>
          <a:p>
            <a:fld id="{3F3C0FF5-A181-4807-820F-B1DC30B8B01A}" type="slidenum">
              <a:rPr lang="en-US" smtClean="0"/>
              <a:t>10</a:t>
            </a:fld>
            <a:endParaRPr lang="en-US" dirty="0"/>
          </a:p>
        </p:txBody>
      </p:sp>
    </p:spTree>
    <p:extLst>
      <p:ext uri="{BB962C8B-B14F-4D97-AF65-F5344CB8AC3E}">
        <p14:creationId xmlns:p14="http://schemas.microsoft.com/office/powerpoint/2010/main" val="33621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3C0FF5-A181-4807-820F-B1DC30B8B01A}" type="slidenum">
              <a:rPr lang="en-US" smtClean="0"/>
              <a:t>11</a:t>
            </a:fld>
            <a:endParaRPr lang="en-US" dirty="0"/>
          </a:p>
        </p:txBody>
      </p:sp>
    </p:spTree>
    <p:extLst>
      <p:ext uri="{BB962C8B-B14F-4D97-AF65-F5344CB8AC3E}">
        <p14:creationId xmlns:p14="http://schemas.microsoft.com/office/powerpoint/2010/main" val="3863472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39" b="0" i="0" kern="1200" dirty="0" smtClean="0">
                <a:solidFill>
                  <a:schemeClr val="tx1"/>
                </a:solidFill>
                <a:effectLst/>
                <a:latin typeface="+mn-lt"/>
                <a:ea typeface="+mn-ea"/>
                <a:cs typeface="+mn-cs"/>
              </a:rPr>
              <a:t>Gas turbine manufacturers advertise efficiencies over 62% (heat rate = 5.50MMBtu/MWh), but such figures are realized only under test conditions. In reality, the average combine-cycle gas turbine ran at 44% (7.75MMBtu/MWh) in 2017. Advances in turbine technology are allowing a new crop of hefty and efficient gas-fired power plants to outperform their peers. For example, the latest generation and fuel burn data compiled in Bloomberg NEF’s U.S. Power Plant Stack shows that two new 870-megawatt plants owned by Panda Power Funds recorded efficiencies above 50% (6.82MMBtu/MWh) in 2017.</a:t>
            </a:r>
          </a:p>
          <a:p>
            <a:pPr marL="0" indent="0">
              <a:buFont typeface="Arial" panose="020B0604020202020204" pitchFamily="34" charset="0"/>
              <a:buNone/>
            </a:pPr>
            <a:endParaRPr lang="en-US" sz="939" b="0" i="0" kern="1200" dirty="0" smtClean="0">
              <a:solidFill>
                <a:schemeClr val="tx1"/>
              </a:solidFill>
              <a:effectLst/>
              <a:latin typeface="+mn-lt"/>
              <a:ea typeface="+mn-ea"/>
              <a:cs typeface="+mn-cs"/>
            </a:endParaRPr>
          </a:p>
          <a:p>
            <a:r>
              <a:rPr lang="en-US" sz="939" kern="1200" dirty="0" smtClean="0">
                <a:solidFill>
                  <a:schemeClr val="tx1"/>
                </a:solidFill>
                <a:effectLst/>
                <a:latin typeface="+mn-lt"/>
                <a:ea typeface="+mn-ea"/>
                <a:cs typeface="+mn-cs"/>
              </a:rPr>
              <a:t>BNEF expects the U.S. natural gas Henry Hub price benchmark to average between $2.50 and $3.50 per million British Thermal Units (MMBtu) in 2019, depending on how weather compares to normal. Once again, rising demand in the South is expected to be met by stronger production in the Northeast.</a:t>
            </a:r>
          </a:p>
          <a:p>
            <a:r>
              <a:rPr lang="en-US" sz="939" kern="1200" dirty="0" smtClean="0">
                <a:solidFill>
                  <a:schemeClr val="tx1"/>
                </a:solidFill>
                <a:effectLst/>
                <a:latin typeface="+mn-lt"/>
                <a:ea typeface="+mn-ea"/>
                <a:cs typeface="+mn-cs"/>
              </a:rPr>
              <a:t>2018 was a year of unlocking more natural gas volumes from the Appalachian basin bound to the Midwest. The upstream impact was higher prices for the basin, which will support further production growth in 2019. The downstream impact was cheaper prices in the Midwest and a stronger competitive advantage for natural gas in that historically coal-heavy electricity-producing region. This penetration of natural gas in the Midwest will continue in 2019.</a:t>
            </a:r>
          </a:p>
          <a:p>
            <a:r>
              <a:rPr lang="en-US" sz="939" kern="1200" dirty="0" smtClean="0">
                <a:solidFill>
                  <a:schemeClr val="tx1"/>
                </a:solidFill>
                <a:effectLst/>
                <a:latin typeface="+mn-lt"/>
                <a:ea typeface="+mn-ea"/>
                <a:cs typeface="+mn-cs"/>
              </a:rPr>
              <a:t>In the South, West Texas Permian production will remain constrained as new midstream capacity to take gas to the Gulf Coast will likely not come online until 2020. Weak gas prices should therefore prevail in West Texas for 2019. However, I expect exports from the Gulf to benefit from three new additions: 1) a second liquefaction train at the Corpus Christi LNG terminal, 2) the commissioning of three other new LNG export facilities, and 3) the completion of a 2.6 </a:t>
            </a:r>
            <a:r>
              <a:rPr lang="en-US" sz="939" kern="1200" dirty="0" err="1" smtClean="0">
                <a:solidFill>
                  <a:schemeClr val="tx1"/>
                </a:solidFill>
                <a:effectLst/>
                <a:latin typeface="+mn-lt"/>
                <a:ea typeface="+mn-ea"/>
                <a:cs typeface="+mn-cs"/>
              </a:rPr>
              <a:t>Bcfd</a:t>
            </a:r>
            <a:r>
              <a:rPr lang="en-US" sz="939" kern="1200" dirty="0" smtClean="0">
                <a:solidFill>
                  <a:schemeClr val="tx1"/>
                </a:solidFill>
                <a:effectLst/>
                <a:latin typeface="+mn-lt"/>
                <a:ea typeface="+mn-ea"/>
                <a:cs typeface="+mn-cs"/>
              </a:rPr>
              <a:t> underwater pipeline to export gas to Mexico.</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3F3C0FF5-A181-4807-820F-B1DC30B8B01A}" type="slidenum">
              <a:rPr lang="en-US" smtClean="0"/>
              <a:t>12</a:t>
            </a:fld>
            <a:endParaRPr lang="en-US" dirty="0"/>
          </a:p>
        </p:txBody>
      </p:sp>
    </p:spTree>
    <p:extLst>
      <p:ext uri="{BB962C8B-B14F-4D97-AF65-F5344CB8AC3E}">
        <p14:creationId xmlns:p14="http://schemas.microsoft.com/office/powerpoint/2010/main" val="583410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3F3C0FF5-A181-4807-820F-B1DC30B8B01A}" type="slidenum">
              <a:rPr lang="en-US" smtClean="0"/>
              <a:t>13</a:t>
            </a:fld>
            <a:endParaRPr lang="en-US" dirty="0"/>
          </a:p>
        </p:txBody>
      </p:sp>
    </p:spTree>
    <p:extLst>
      <p:ext uri="{BB962C8B-B14F-4D97-AF65-F5344CB8AC3E}">
        <p14:creationId xmlns:p14="http://schemas.microsoft.com/office/powerpoint/2010/main" val="3892278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https://about.bnef.com/mobile/" TargetMode="External"/><Relationship Id="rId5" Type="http://schemas.openxmlformats.org/officeDocument/2006/relationships/hyperlink" Target="mailto:support.bnef@bloomberg.net" TargetMode="External"/><Relationship Id="rId4" Type="http://schemas.openxmlformats.org/officeDocument/2006/relationships/hyperlink" Target="https://bloom.bg/29jlB0k"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Slide</a:t>
            </a:r>
            <a:endParaRPr lang="en-US" sz="639" dirty="0"/>
          </a:p>
        </p:txBody>
      </p:sp>
      <p:pic>
        <p:nvPicPr>
          <p:cNvPr id="6" name="DotsGrid"/>
          <p:cNvPicPr>
            <a:picLocks noChangeAspect="1"/>
          </p:cNvPicPr>
          <p:nvPr userDrawn="1"/>
        </p:nvPicPr>
        <p:blipFill>
          <a:blip r:embed="rId2"/>
          <a:stretch>
            <a:fillRect/>
          </a:stretch>
        </p:blipFill>
        <p:spPr>
          <a:xfrm>
            <a:off x="0" y="0"/>
            <a:ext cx="9144000" cy="5148322"/>
          </a:xfrm>
          <a:prstGeom prst="rect">
            <a:avLst/>
          </a:prstGeom>
        </p:spPr>
      </p:pic>
      <p:sp>
        <p:nvSpPr>
          <p:cNvPr id="9" name="ctsTitleImageBox"/>
          <p:cNvSpPr>
            <a:spLocks/>
          </p:cNvSpPr>
          <p:nvPr userDrawn="1"/>
        </p:nvSpPr>
        <p:spPr>
          <a:xfrm>
            <a:off x="6350400" y="0"/>
            <a:ext cx="2793600" cy="25968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639" noProof="0" dirty="0"/>
          </a:p>
        </p:txBody>
      </p:sp>
      <p:grpSp>
        <p:nvGrpSpPr>
          <p:cNvPr id="20" name="WhiteShapeOverlay"/>
          <p:cNvGrpSpPr/>
          <p:nvPr userDrawn="1"/>
        </p:nvGrpSpPr>
        <p:grpSpPr>
          <a:xfrm>
            <a:off x="-7896" y="-6485"/>
            <a:ext cx="9151896" cy="5160376"/>
            <a:chOff x="-7896" y="-6485"/>
            <a:chExt cx="9151896" cy="5160376"/>
          </a:xfrm>
          <a:solidFill>
            <a:schemeClr val="bg1"/>
          </a:solidFill>
        </p:grpSpPr>
        <p:sp>
          <p:nvSpPr>
            <p:cNvPr id="12" name="Freeform: Shape 11"/>
            <p:cNvSpPr/>
            <p:nvPr userDrawn="1"/>
          </p:nvSpPr>
          <p:spPr>
            <a:xfrm>
              <a:off x="-7896" y="-6485"/>
              <a:ext cx="7255329" cy="2593818"/>
            </a:xfrm>
            <a:custGeom>
              <a:avLst/>
              <a:gdLst>
                <a:gd name="connsiteX0" fmla="*/ 0 w 7284027"/>
                <a:gd name="connsiteY0" fmla="*/ 2566555 h 2566555"/>
                <a:gd name="connsiteX1" fmla="*/ 6348846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0 w 7284027"/>
                <a:gd name="connsiteY0" fmla="*/ 2566555 h 2566555"/>
                <a:gd name="connsiteX1" fmla="*/ 6369733 w 7284027"/>
                <a:gd name="connsiteY1" fmla="*/ 2566555 h 2566555"/>
                <a:gd name="connsiteX2" fmla="*/ 7284027 w 7284027"/>
                <a:gd name="connsiteY2" fmla="*/ 0 h 2566555"/>
                <a:gd name="connsiteX3" fmla="*/ 31173 w 7284027"/>
                <a:gd name="connsiteY3" fmla="*/ 0 h 2566555"/>
                <a:gd name="connsiteX4" fmla="*/ 0 w 7284027"/>
                <a:gd name="connsiteY4" fmla="*/ 2566555 h 2566555"/>
                <a:gd name="connsiteX0" fmla="*/ 1417 w 7285444"/>
                <a:gd name="connsiteY0" fmla="*/ 2566555 h 2566555"/>
                <a:gd name="connsiteX1" fmla="*/ 6371150 w 7285444"/>
                <a:gd name="connsiteY1" fmla="*/ 2566555 h 2566555"/>
                <a:gd name="connsiteX2" fmla="*/ 7285444 w 7285444"/>
                <a:gd name="connsiteY2" fmla="*/ 0 h 2566555"/>
                <a:gd name="connsiteX3" fmla="*/ 0 w 7285444"/>
                <a:gd name="connsiteY3" fmla="*/ 6433 h 2566555"/>
                <a:gd name="connsiteX4" fmla="*/ 1417 w 7285444"/>
                <a:gd name="connsiteY4" fmla="*/ 2566555 h 2566555"/>
                <a:gd name="connsiteX0" fmla="*/ 7935 w 7291962"/>
                <a:gd name="connsiteY0" fmla="*/ 2566555 h 2566555"/>
                <a:gd name="connsiteX1" fmla="*/ 6377668 w 7291962"/>
                <a:gd name="connsiteY1" fmla="*/ 2566555 h 2566555"/>
                <a:gd name="connsiteX2" fmla="*/ 7291962 w 7291962"/>
                <a:gd name="connsiteY2" fmla="*/ 0 h 2566555"/>
                <a:gd name="connsiteX3" fmla="*/ 0 w 7291962"/>
                <a:gd name="connsiteY3" fmla="*/ 6433 h 2566555"/>
                <a:gd name="connsiteX4" fmla="*/ 7935 w 7291962"/>
                <a:gd name="connsiteY4" fmla="*/ 2566555 h 2566555"/>
                <a:gd name="connsiteX0" fmla="*/ 7935 w 7291962"/>
                <a:gd name="connsiteY0" fmla="*/ 2572988 h 2572988"/>
                <a:gd name="connsiteX1" fmla="*/ 6377668 w 7291962"/>
                <a:gd name="connsiteY1" fmla="*/ 2572988 h 2572988"/>
                <a:gd name="connsiteX2" fmla="*/ 7291962 w 7291962"/>
                <a:gd name="connsiteY2" fmla="*/ 6433 h 2572988"/>
                <a:gd name="connsiteX3" fmla="*/ 0 w 7291962"/>
                <a:gd name="connsiteY3" fmla="*/ 0 h 2572988"/>
                <a:gd name="connsiteX4" fmla="*/ 7935 w 7291962"/>
                <a:gd name="connsiteY4" fmla="*/ 2572988 h 257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1962" h="2572988">
                  <a:moveTo>
                    <a:pt x="7935" y="2572988"/>
                  </a:moveTo>
                  <a:lnTo>
                    <a:pt x="6377668" y="2572988"/>
                  </a:lnTo>
                  <a:lnTo>
                    <a:pt x="7291962" y="6433"/>
                  </a:lnTo>
                  <a:lnTo>
                    <a:pt x="0" y="0"/>
                  </a:lnTo>
                  <a:cubicBezTo>
                    <a:pt x="472" y="853374"/>
                    <a:pt x="7463" y="1719614"/>
                    <a:pt x="7935" y="25729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p:cNvSpPr/>
            <p:nvPr userDrawn="1"/>
          </p:nvSpPr>
          <p:spPr>
            <a:xfrm>
              <a:off x="5434445" y="2587336"/>
              <a:ext cx="3709555" cy="2566555"/>
            </a:xfrm>
            <a:custGeom>
              <a:avLst/>
              <a:gdLst>
                <a:gd name="connsiteX0" fmla="*/ 904010 w 3709555"/>
                <a:gd name="connsiteY0" fmla="*/ 0 h 2566555"/>
                <a:gd name="connsiteX1" fmla="*/ 0 w 3709555"/>
                <a:gd name="connsiteY1" fmla="*/ 2566555 h 2566555"/>
                <a:gd name="connsiteX2" fmla="*/ 3709555 w 3709555"/>
                <a:gd name="connsiteY2" fmla="*/ 2566555 h 2566555"/>
                <a:gd name="connsiteX3" fmla="*/ 3709555 w 3709555"/>
                <a:gd name="connsiteY3" fmla="*/ 10391 h 2566555"/>
                <a:gd name="connsiteX4" fmla="*/ 904010 w 3709555"/>
                <a:gd name="connsiteY4" fmla="*/ 0 h 256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555" h="2566555">
                  <a:moveTo>
                    <a:pt x="904010" y="0"/>
                  </a:moveTo>
                  <a:lnTo>
                    <a:pt x="0" y="2566555"/>
                  </a:lnTo>
                  <a:lnTo>
                    <a:pt x="3709555" y="2566555"/>
                  </a:lnTo>
                  <a:lnTo>
                    <a:pt x="3709555" y="10391"/>
                  </a:lnTo>
                  <a:lnTo>
                    <a:pt x="9040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 name="Lines"/>
          <p:cNvGrpSpPr/>
          <p:nvPr userDrawn="1"/>
        </p:nvGrpSpPr>
        <p:grpSpPr>
          <a:xfrm>
            <a:off x="-6348" y="0"/>
            <a:ext cx="9156698" cy="5143500"/>
            <a:chOff x="-6348" y="0"/>
            <a:chExt cx="9156698" cy="5143500"/>
          </a:xfrm>
        </p:grpSpPr>
        <p:sp>
          <p:nvSpPr>
            <p:cNvPr id="15" name="Line 5"/>
            <p:cNvSpPr>
              <a:spLocks noChangeShapeType="1"/>
            </p:cNvSpPr>
            <p:nvPr userDrawn="1"/>
          </p:nvSpPr>
          <p:spPr bwMode="auto">
            <a:xfrm>
              <a:off x="-6348" y="2587333"/>
              <a:ext cx="9156698" cy="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dirty="0"/>
            </a:p>
          </p:txBody>
        </p:sp>
        <p:sp>
          <p:nvSpPr>
            <p:cNvPr id="17" name="Line 6"/>
            <p:cNvSpPr>
              <a:spLocks noChangeShapeType="1"/>
            </p:cNvSpPr>
            <p:nvPr userDrawn="1"/>
          </p:nvSpPr>
          <p:spPr bwMode="auto">
            <a:xfrm flipV="1">
              <a:off x="5436096" y="0"/>
              <a:ext cx="1811338" cy="5143500"/>
            </a:xfrm>
            <a:prstGeom prst="line">
              <a:avLst/>
            </a:prstGeom>
            <a:noFill/>
            <a:ln w="12700" cap="flat">
              <a:solidFill>
                <a:schemeClr val="bg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endParaRPr lang="en-US" noProof="0" dirty="0"/>
            </a:p>
          </p:txBody>
        </p:sp>
      </p:grpSp>
      <p:sp>
        <p:nvSpPr>
          <p:cNvPr id="2" name="ctsTitlePlaceholder"/>
          <p:cNvSpPr>
            <a:spLocks noGrp="1"/>
          </p:cNvSpPr>
          <p:nvPr userDrawn="1">
            <p:ph type="ctrTitle" hasCustomPrompt="1"/>
          </p:nvPr>
        </p:nvSpPr>
        <p:spPr>
          <a:xfrm>
            <a:off x="395535" y="1444904"/>
            <a:ext cx="5470277" cy="1102519"/>
          </a:xfrm>
        </p:spPr>
        <p:txBody>
          <a:bodyPr wrap="square" lIns="0" tIns="0" rIns="0" bIns="36000" anchor="b" anchorCtr="0">
            <a:noAutofit/>
          </a:bodyPr>
          <a:lstStyle>
            <a:lvl1pPr algn="l">
              <a:defRPr sz="4400" b="1" baseline="0"/>
            </a:lvl1pPr>
          </a:lstStyle>
          <a:p>
            <a:r>
              <a:rPr lang="en-US" noProof="0" dirty="0"/>
              <a:t>&lt;Presentation title&gt;</a:t>
            </a:r>
          </a:p>
        </p:txBody>
      </p:sp>
      <p:sp>
        <p:nvSpPr>
          <p:cNvPr id="3" name="ctsSubtitlePlaceholder"/>
          <p:cNvSpPr>
            <a:spLocks noGrp="1"/>
          </p:cNvSpPr>
          <p:nvPr userDrawn="1">
            <p:ph type="subTitle" idx="1" hasCustomPrompt="1"/>
          </p:nvPr>
        </p:nvSpPr>
        <p:spPr>
          <a:xfrm>
            <a:off x="395536" y="2718646"/>
            <a:ext cx="4680983" cy="565146"/>
          </a:xfrm>
          <a:prstGeom prst="rect">
            <a:avLst/>
          </a:prstGeom>
          <a:solidFill>
            <a:schemeClr val="bg1">
              <a:alpha val="50000"/>
            </a:schemeClr>
          </a:solidFill>
        </p:spPr>
        <p:txBody>
          <a:bodyPr wrap="square" lIns="36000" tIns="36000" rIns="36000" bIns="36000">
            <a:spAutoFit/>
          </a:bodyPr>
          <a:lstStyle>
            <a:lvl1pPr marL="0" indent="0" algn="l">
              <a:spcBef>
                <a:spcPts val="0"/>
              </a:spcBef>
              <a:buNone/>
              <a:defRPr sz="1600" b="1" baseline="0">
                <a:solidFill>
                  <a:schemeClr val="accent2"/>
                </a:solidFill>
              </a:defRPr>
            </a:lvl1pPr>
            <a:lvl2pPr marL="342903" indent="0" algn="ctr">
              <a:buNone/>
              <a:defRPr>
                <a:solidFill>
                  <a:schemeClr val="tx1">
                    <a:tint val="75000"/>
                  </a:schemeClr>
                </a:solidFill>
              </a:defRPr>
            </a:lvl2pPr>
            <a:lvl3pPr marL="685804" indent="0" algn="ctr">
              <a:buNone/>
              <a:defRPr>
                <a:solidFill>
                  <a:schemeClr val="tx1">
                    <a:tint val="75000"/>
                  </a:schemeClr>
                </a:solidFill>
              </a:defRPr>
            </a:lvl3pPr>
            <a:lvl4pPr marL="1028707" indent="0" algn="ctr">
              <a:buNone/>
              <a:defRPr>
                <a:solidFill>
                  <a:schemeClr val="tx1">
                    <a:tint val="75000"/>
                  </a:schemeClr>
                </a:solidFill>
              </a:defRPr>
            </a:lvl4pPr>
            <a:lvl5pPr marL="1371609" indent="0" algn="ctr">
              <a:buNone/>
              <a:defRPr>
                <a:solidFill>
                  <a:schemeClr val="tx1">
                    <a:tint val="75000"/>
                  </a:schemeClr>
                </a:solidFill>
              </a:defRPr>
            </a:lvl5pPr>
            <a:lvl6pPr marL="1714511" indent="0" algn="ctr">
              <a:buNone/>
              <a:defRPr>
                <a:solidFill>
                  <a:schemeClr val="tx1">
                    <a:tint val="75000"/>
                  </a:schemeClr>
                </a:solidFill>
              </a:defRPr>
            </a:lvl6pPr>
            <a:lvl7pPr marL="2057413" indent="0" algn="ctr">
              <a:buNone/>
              <a:defRPr>
                <a:solidFill>
                  <a:schemeClr val="tx1">
                    <a:tint val="75000"/>
                  </a:schemeClr>
                </a:solidFill>
              </a:defRPr>
            </a:lvl7pPr>
            <a:lvl8pPr marL="2400316" indent="0" algn="ctr">
              <a:buNone/>
              <a:defRPr>
                <a:solidFill>
                  <a:schemeClr val="tx1">
                    <a:tint val="75000"/>
                  </a:schemeClr>
                </a:solidFill>
              </a:defRPr>
            </a:lvl8pPr>
            <a:lvl9pPr marL="2743218" indent="0" algn="ctr">
              <a:buNone/>
              <a:defRPr>
                <a:solidFill>
                  <a:schemeClr val="tx1">
                    <a:tint val="75000"/>
                  </a:schemeClr>
                </a:solidFill>
              </a:defRPr>
            </a:lvl9pPr>
          </a:lstStyle>
          <a:p>
            <a:r>
              <a:rPr lang="en-US" noProof="0" dirty="0"/>
              <a:t>&lt;Sub title&gt;</a:t>
            </a:r>
          </a:p>
          <a:p>
            <a:endParaRPr lang="en-US" noProof="0" dirty="0"/>
          </a:p>
        </p:txBody>
      </p:sp>
      <p:sp>
        <p:nvSpPr>
          <p:cNvPr id="10" name="Text Placeholder 9"/>
          <p:cNvSpPr>
            <a:spLocks noGrp="1"/>
          </p:cNvSpPr>
          <p:nvPr userDrawn="1">
            <p:ph type="body" sz="quarter" idx="11" hasCustomPrompt="1"/>
          </p:nvPr>
        </p:nvSpPr>
        <p:spPr>
          <a:xfrm>
            <a:off x="395536" y="3363838"/>
            <a:ext cx="2614762" cy="288032"/>
          </a:xfrm>
          <a:solidFill>
            <a:schemeClr val="bg1">
              <a:alpha val="50000"/>
            </a:schemeClr>
          </a:solidFill>
        </p:spPr>
        <p:txBody>
          <a:bodyPr wrap="square" lIns="36000" tIns="36000" rIns="36000" bIns="36000">
            <a:noAutofit/>
          </a:bodyPr>
          <a:lstStyle>
            <a:lvl1pPr marL="0" indent="0">
              <a:buNone/>
              <a:defRPr baseline="0"/>
            </a:lvl1pPr>
          </a:lstStyle>
          <a:p>
            <a:pPr lvl="0"/>
            <a:r>
              <a:rPr lang="en-US" noProof="0" dirty="0"/>
              <a:t>&lt;Insert name&gt;</a:t>
            </a:r>
          </a:p>
        </p:txBody>
      </p:sp>
      <p:sp>
        <p:nvSpPr>
          <p:cNvPr id="5" name="Date Placeholder 4"/>
          <p:cNvSpPr>
            <a:spLocks noGrp="1"/>
          </p:cNvSpPr>
          <p:nvPr userDrawn="1">
            <p:ph type="dt" sz="half" idx="12"/>
          </p:nvPr>
        </p:nvSpPr>
        <p:spPr>
          <a:xfrm>
            <a:off x="395536" y="4585099"/>
            <a:ext cx="1800000" cy="288147"/>
          </a:xfrm>
          <a:prstGeom prst="rect">
            <a:avLst/>
          </a:prstGeom>
          <a:solidFill>
            <a:schemeClr val="bg1">
              <a:alpha val="50000"/>
            </a:schemeClr>
          </a:solidFill>
        </p:spPr>
        <p:txBody>
          <a:bodyPr wrap="square" lIns="36000" tIns="36000" rIns="36000" bIns="36000">
            <a:spAutoFit/>
          </a:bodyPr>
          <a:lstStyle>
            <a:lvl1pPr marL="0" indent="0" rtl="0">
              <a:buFont typeface="Arial" panose="020B0604020202020204" pitchFamily="34" charset="0"/>
              <a:buNone/>
              <a:defRPr sz="1400">
                <a:solidFill>
                  <a:schemeClr val="accent2"/>
                </a:solidFill>
              </a:defRPr>
            </a:lvl1pPr>
          </a:lstStyle>
          <a:p>
            <a:r>
              <a:rPr lang="en-US" dirty="0"/>
              <a:t>&lt;Insert date&gt;</a:t>
            </a:r>
          </a:p>
        </p:txBody>
      </p:sp>
      <p:pic>
        <p:nvPicPr>
          <p:cNvPr id="8" name="Logo">
            <a:extLst>
              <a:ext uri="{FF2B5EF4-FFF2-40B4-BE49-F238E27FC236}">
                <a16:creationId xmlns:a16="http://schemas.microsoft.com/office/drawing/2014/main" id="{62A37627-A374-4528-BC28-AD86AB5295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7864632" y="3890396"/>
            <a:ext cx="1778400" cy="258222"/>
          </a:xfrm>
          <a:prstGeom prst="rect">
            <a:avLst/>
          </a:prstGeom>
        </p:spPr>
      </p:pic>
    </p:spTree>
    <p:extLst>
      <p:ext uri="{BB962C8B-B14F-4D97-AF65-F5344CB8AC3E}">
        <p14:creationId xmlns:p14="http://schemas.microsoft.com/office/powerpoint/2010/main" val="300652678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s – One Third">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Thirds and One Third</a:t>
            </a:r>
            <a:endParaRPr lang="en-US" sz="639" dirty="0"/>
          </a:p>
        </p:txBody>
      </p:sp>
      <p:sp>
        <p:nvSpPr>
          <p:cNvPr id="6" name="Content Placeholder 5"/>
          <p:cNvSpPr>
            <a:spLocks noGrp="1"/>
          </p:cNvSpPr>
          <p:nvPr>
            <p:ph sz="quarter" idx="11" hasCustomPrompt="1"/>
          </p:nvPr>
        </p:nvSpPr>
        <p:spPr>
          <a:xfrm>
            <a:off x="384225" y="1347788"/>
            <a:ext cx="5480969" cy="295275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Content Placeholder 5"/>
          <p:cNvSpPr>
            <a:spLocks noGrp="1"/>
          </p:cNvSpPr>
          <p:nvPr>
            <p:ph sz="quarter" idx="12" hasCustomPrompt="1"/>
          </p:nvPr>
        </p:nvSpPr>
        <p:spPr>
          <a:xfrm>
            <a:off x="6173389" y="1347788"/>
            <a:ext cx="2586387" cy="295275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58264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Picture and Quote</a:t>
            </a:r>
            <a:endParaRPr lang="en-US" sz="639" dirty="0"/>
          </a:p>
        </p:txBody>
      </p:sp>
      <p:sp>
        <p:nvSpPr>
          <p:cNvPr id="4" name="Picture Placeholder 3"/>
          <p:cNvSpPr>
            <a:spLocks noGrp="1"/>
          </p:cNvSpPr>
          <p:nvPr>
            <p:ph type="pic" sz="quarter" idx="10"/>
          </p:nvPr>
        </p:nvSpPr>
        <p:spPr>
          <a:xfrm>
            <a:off x="4414838" y="-7348"/>
            <a:ext cx="4729162" cy="4307886"/>
          </a:xfrm>
          <a:prstGeom prst="rect">
            <a:avLst/>
          </a:prstGeom>
          <a:solidFill>
            <a:schemeClr val="bg2"/>
          </a:solidFill>
        </p:spPr>
        <p:txBody>
          <a:bodyPr>
            <a:noAutofit/>
          </a:bodyPr>
          <a:lstStyle>
            <a:lvl1pPr marL="0" indent="0">
              <a:buNone/>
              <a:defRPr/>
            </a:lvl1pPr>
          </a:lstStyle>
          <a:p>
            <a:endParaRPr lang="en-US" noProof="0" dirty="0"/>
          </a:p>
        </p:txBody>
      </p:sp>
    </p:spTree>
    <p:extLst>
      <p:ext uri="{BB962C8B-B14F-4D97-AF65-F5344CB8AC3E}">
        <p14:creationId xmlns:p14="http://schemas.microsoft.com/office/powerpoint/2010/main" val="280000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Only</a:t>
            </a:r>
            <a:endParaRPr lang="en-US" sz="639" dirty="0"/>
          </a:p>
        </p:txBody>
      </p:sp>
      <p:sp>
        <p:nvSpPr>
          <p:cNvPr id="4" name="Title 3"/>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214903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Blank</a:t>
            </a:r>
            <a:endParaRPr lang="en-US" sz="639" dirty="0"/>
          </a:p>
        </p:txBody>
      </p:sp>
    </p:spTree>
    <p:extLst>
      <p:ext uri="{BB962C8B-B14F-4D97-AF65-F5344CB8AC3E}">
        <p14:creationId xmlns:p14="http://schemas.microsoft.com/office/powerpoint/2010/main" val="2256204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Disclaimer</a:t>
            </a:r>
            <a:endParaRPr lang="en-US" sz="639" dirty="0"/>
          </a:p>
        </p:txBody>
      </p:sp>
      <p:sp>
        <p:nvSpPr>
          <p:cNvPr id="3" name="ctsDisclaimer"/>
          <p:cNvSpPr/>
          <p:nvPr userDrawn="1"/>
        </p:nvSpPr>
        <p:spPr>
          <a:xfrm>
            <a:off x="384226" y="1347788"/>
            <a:ext cx="8375549" cy="2952750"/>
          </a:xfrm>
          <a:prstGeom prst="rect">
            <a:avLst/>
          </a:prstGeom>
        </p:spPr>
        <p:txBody>
          <a:bodyPr wrap="square" lIns="0" tIns="0" rIns="0" bIns="0">
            <a:noAutofit/>
          </a:bodyPr>
          <a:lstStyle/>
          <a:p>
            <a:pPr marL="0" indent="0">
              <a:spcBef>
                <a:spcPts val="816"/>
              </a:spcBef>
              <a:buFont typeface="Arial" panose="020B0604020202020204" pitchFamily="34" charset="0"/>
              <a:buNone/>
            </a:pPr>
            <a:r>
              <a:rPr lang="en-US" sz="900" noProof="0"/>
              <a:t>The Bloomberg NEF ("BNEF"), service/information is derived from selected public sources. Bloomberg Finance L.P. and its affiliates, in providing the service/information, believe that the information it uses comes from reliable sources, but do not guarantee the accuracy or completeness of this information, which is subject to change without notice, and nothing in this document shall be construed as such a guarantee. The statements in this service/document reflect the current judgment of the authors of the relevant articles or features, and do not necessarily reflect the opinion of Bloomberg Finance L.P., Bloomberg L.P. or any of their affiliates (“Bloomberg”). Bloomberg disclaims any liability arising from use of this document, its contents and/or this service. Nothing herein shall constitute or be construed as an offering of financial instruments or as investment advice or recommendations by Bloomberg of an investment or other strategy (e.g., whether or not to “buy”, “sell”, or “hold” an investment). The information available through this service is not based on consideration of a subscriber’s individual circumstances and should not be considered as information sufficient upon which to base an investment decision. You should determine on your own whether you agree with the content. This service should not be construed as tax or accounting advice or as a service designed to facilitate any subscriber’s compliance with its tax, accounting or other legal obligations. Employees involved in this service may hold positions in the companies mentioned in the services/information. </a:t>
            </a:r>
          </a:p>
          <a:p>
            <a:pPr marL="0" indent="0">
              <a:spcBef>
                <a:spcPts val="816"/>
              </a:spcBef>
              <a:buFont typeface="Arial" panose="020B0604020202020204" pitchFamily="34" charset="0"/>
              <a:buNone/>
            </a:pPr>
            <a:r>
              <a:rPr lang="en-US" sz="900" noProof="0"/>
              <a:t>The data included in these materials are for illustrative purposes only. The BLOOMBERG TERMINAL service and Bloomberg data products (the “Services”) are owned and distributed by Bloomberg Finance L.P. (“BFLP”) except that Bloomberg L.P. and its subsidiaries (“BLP”) distribute these products in Argentina, Australia and certain jurisdictions in the Pacific islands, Bermuda, China, India, Japan, Korea and New Zealand. BLP provides BFLP with global marketing and operational support. Certain features, functions, products and services are available only to sophisticated investors and only where permitted. BFLP, BLP and their affiliates do not guarantee the accuracy of prices or other information in the Services. Nothing in the Services shall constitute or be construed as an offering of financial instruments by BFLP, BLP or their affiliates, or as investment advice or recommendations by BFLP, BLP or their affiliates of an investment strategy or whether or not to “buy”, “sell” or “hold” an investment. Information available via the Services should not be considered as information sufficient upon which to base an investment decision. The following are trademarks and service marks of BFLP, a Delaware limited partnership, or its subsidiaries: BLOOMBERG, BLOOMBERG ANYWHERE, BLOOMBERG MARKETS, BLOOMBERG NEWS, BLOOMBERG PROFESSIONAL, BLOOMBERG TERMINAL and BLOOMBERG.COM. Absence of any trademark or service mark from this list does not waive Bloomberg's intellectual property rights in that that name, mark or logo. All rights reserved. © 2018 Bloomberg.</a:t>
            </a:r>
          </a:p>
          <a:p>
            <a:pPr marL="0" indent="0">
              <a:spcBef>
                <a:spcPts val="816"/>
              </a:spcBef>
              <a:buFont typeface="Arial" panose="020B0604020202020204" pitchFamily="34" charset="0"/>
              <a:buNone/>
            </a:pPr>
            <a:r>
              <a:rPr lang="en-US" sz="900" noProof="0"/>
              <a:t> </a:t>
            </a:r>
          </a:p>
          <a:p>
            <a:pPr marL="0" indent="0">
              <a:spcBef>
                <a:spcPts val="816"/>
              </a:spcBef>
              <a:buFont typeface="Arial" panose="020B0604020202020204" pitchFamily="34" charset="0"/>
              <a:buNone/>
            </a:pPr>
            <a:endParaRPr lang="en-US" sz="900" noProof="0" dirty="0"/>
          </a:p>
        </p:txBody>
      </p:sp>
      <p:sp>
        <p:nvSpPr>
          <p:cNvPr id="5" name="Title 4"/>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797825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Back page</a:t>
            </a:r>
            <a:endParaRPr lang="en-US" sz="639" dirty="0"/>
          </a:p>
        </p:txBody>
      </p:sp>
      <p:sp>
        <p:nvSpPr>
          <p:cNvPr id="5" name="TextBox 4"/>
          <p:cNvSpPr txBox="1"/>
          <p:nvPr userDrawn="1"/>
        </p:nvSpPr>
        <p:spPr>
          <a:xfrm>
            <a:off x="391919" y="2570400"/>
            <a:ext cx="2586388" cy="931861"/>
          </a:xfrm>
          <a:prstGeom prst="rect">
            <a:avLst/>
          </a:prstGeom>
          <a:noFill/>
        </p:spPr>
        <p:txBody>
          <a:bodyPr wrap="square" lIns="0" tIns="0" rIns="0" bIns="0" rtlCol="0">
            <a:noAutofit/>
          </a:bodyPr>
          <a:lstStyle/>
          <a:p>
            <a:pPr marL="0" indent="0">
              <a:spcAft>
                <a:spcPts val="408"/>
              </a:spcAft>
              <a:buNone/>
            </a:pPr>
            <a:r>
              <a:rPr lang="en-US" sz="1000" b="1" noProof="0" dirty="0">
                <a:solidFill>
                  <a:schemeClr val="accent2"/>
                </a:solidFill>
              </a:rPr>
              <a:t>Coverage.</a:t>
            </a:r>
          </a:p>
          <a:p>
            <a:pPr marL="0" lvl="0" indent="0">
              <a:spcBef>
                <a:spcPts val="100"/>
              </a:spcBef>
              <a:buFont typeface="Arial" panose="020B0604020202020204" pitchFamily="34" charset="0"/>
              <a:buNone/>
            </a:pPr>
            <a:r>
              <a:rPr lang="en-US" sz="1000" noProof="0"/>
              <a:t>Clean energy</a:t>
            </a:r>
          </a:p>
          <a:p>
            <a:pPr marL="0" lvl="0" indent="0">
              <a:spcBef>
                <a:spcPts val="100"/>
              </a:spcBef>
              <a:buFont typeface="Arial" panose="020B0604020202020204" pitchFamily="34" charset="0"/>
              <a:buNone/>
            </a:pPr>
            <a:r>
              <a:rPr lang="en-US" sz="1000" noProof="0"/>
              <a:t>Advanced transport</a:t>
            </a:r>
          </a:p>
          <a:p>
            <a:pPr marL="0" lvl="0" indent="0">
              <a:spcBef>
                <a:spcPts val="100"/>
              </a:spcBef>
              <a:buFont typeface="Arial" panose="020B0604020202020204" pitchFamily="34" charset="0"/>
              <a:buNone/>
            </a:pPr>
            <a:r>
              <a:rPr lang="en-US" sz="1000" noProof="0"/>
              <a:t>Commodities</a:t>
            </a:r>
          </a:p>
          <a:p>
            <a:pPr marL="0" lvl="0" indent="0">
              <a:spcBef>
                <a:spcPts val="100"/>
              </a:spcBef>
              <a:buFont typeface="Arial" panose="020B0604020202020204" pitchFamily="34" charset="0"/>
              <a:buNone/>
            </a:pPr>
            <a:r>
              <a:rPr lang="en-US" sz="1000" noProof="0"/>
              <a:t>Digital industry</a:t>
            </a:r>
            <a:endParaRPr lang="en-US" sz="1000" noProof="0" dirty="0"/>
          </a:p>
        </p:txBody>
      </p:sp>
      <p:sp>
        <p:nvSpPr>
          <p:cNvPr id="6" name="TextBox 5"/>
          <p:cNvSpPr txBox="1"/>
          <p:nvPr userDrawn="1"/>
        </p:nvSpPr>
        <p:spPr>
          <a:xfrm>
            <a:off x="391919" y="267494"/>
            <a:ext cx="2586388" cy="1422976"/>
          </a:xfrm>
          <a:prstGeom prst="rect">
            <a:avLst/>
          </a:prstGeom>
          <a:noFill/>
        </p:spPr>
        <p:txBody>
          <a:bodyPr wrap="square" lIns="0" tIns="0" rIns="0" bIns="0" rtlCol="0" anchor="t" anchorCtr="0">
            <a:noAutofit/>
          </a:bodyPr>
          <a:lstStyle/>
          <a:p>
            <a:pPr marL="0" indent="0">
              <a:spcBef>
                <a:spcPts val="816"/>
              </a:spcBef>
              <a:buNone/>
            </a:pPr>
            <a:r>
              <a:rPr lang="en-US" sz="1000" noProof="0"/>
              <a:t>Bloomberg NEF (BNEF) is a leading provider of primary research on clean energy, advanced transport, digital industry, innovative materials, and commodities.</a:t>
            </a:r>
          </a:p>
          <a:p>
            <a:pPr marL="0" indent="0">
              <a:spcBef>
                <a:spcPts val="816"/>
              </a:spcBef>
              <a:buNone/>
            </a:pPr>
            <a:r>
              <a:rPr lang="en-US" sz="1000" noProof="0"/>
              <a:t>BNEF’s global team leverages the world’s most sophisticated data sets to create clear perspectives and in-depth forecasts that frame the financial, economic and policy implications of industry-transforming trends and technologies. </a:t>
            </a:r>
          </a:p>
          <a:p>
            <a:pPr marL="0" indent="0">
              <a:spcBef>
                <a:spcPts val="816"/>
              </a:spcBef>
              <a:buNone/>
            </a:pPr>
            <a:r>
              <a:rPr lang="en-US" sz="1000" noProof="0"/>
              <a:t>BNEF research and analysis is accessible via web and mobile platforms, as well as on the Bloomberg Terminal.</a:t>
            </a:r>
            <a:endParaRPr lang="en-US" sz="1000" noProof="0" dirty="0"/>
          </a:p>
        </p:txBody>
      </p:sp>
      <p:pic>
        <p:nvPicPr>
          <p:cNvPr id="4" name="Logo">
            <a:extLst>
              <a:ext uri="{FF2B5EF4-FFF2-40B4-BE49-F238E27FC236}">
                <a16:creationId xmlns:a16="http://schemas.microsoft.com/office/drawing/2014/main" id="{F862E487-52BB-4AAB-8BA6-BDC6B544DF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4482" y="2128271"/>
            <a:ext cx="1778400" cy="258222"/>
          </a:xfrm>
          <a:prstGeom prst="rect">
            <a:avLst/>
          </a:prstGeom>
        </p:spPr>
      </p:pic>
      <p:pic>
        <p:nvPicPr>
          <p:cNvPr id="9" name="Picture 8"/>
          <p:cNvPicPr>
            <a:picLocks noChangeAspect="1"/>
          </p:cNvPicPr>
          <p:nvPr userDrawn="1"/>
        </p:nvPicPr>
        <p:blipFill>
          <a:blip r:embed="rId3"/>
          <a:stretch>
            <a:fillRect/>
          </a:stretch>
        </p:blipFill>
        <p:spPr>
          <a:xfrm>
            <a:off x="3276688" y="1"/>
            <a:ext cx="5867312" cy="2719388"/>
          </a:xfrm>
          <a:prstGeom prst="rect">
            <a:avLst/>
          </a:prstGeom>
        </p:spPr>
      </p:pic>
      <p:sp>
        <p:nvSpPr>
          <p:cNvPr id="12" name="TextBox 11"/>
          <p:cNvSpPr txBox="1"/>
          <p:nvPr userDrawn="1"/>
        </p:nvSpPr>
        <p:spPr>
          <a:xfrm>
            <a:off x="3276688" y="3249290"/>
            <a:ext cx="3714826" cy="1373562"/>
          </a:xfrm>
          <a:prstGeom prst="rect">
            <a:avLst/>
          </a:prstGeom>
          <a:noFill/>
        </p:spPr>
        <p:txBody>
          <a:bodyPr wrap="square" lIns="0" tIns="0" rIns="0" bIns="0" rtlCol="0" anchor="b" anchorCtr="0">
            <a:noAutofit/>
          </a:bodyPr>
          <a:lstStyle/>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Client enquiries:</a:t>
            </a:r>
          </a:p>
          <a:p>
            <a:pPr marL="0" lvl="1" indent="0">
              <a:buFont typeface="Arial" panose="020B0604020202020204" pitchFamily="34" charset="0"/>
              <a:buNone/>
            </a:pPr>
            <a:r>
              <a:rPr lang="en-US" sz="1000" kern="1200">
                <a:solidFill>
                  <a:schemeClr val="tx1"/>
                </a:solidFill>
                <a:latin typeface="+mn-lt"/>
                <a:ea typeface="+mn-ea"/>
                <a:cs typeface="+mn-cs"/>
              </a:rPr>
              <a:t>Bloomberg Terminal: press </a:t>
            </a:r>
            <a:r>
              <a:rPr lang="en-US" sz="1000" kern="1200">
                <a:solidFill>
                  <a:schemeClr val="tx1"/>
                </a:solidFill>
                <a:latin typeface="+mn-lt"/>
                <a:ea typeface="+mn-ea"/>
                <a:cs typeface="+mn-cs"/>
                <a:hlinkClick r:id="rId4"/>
              </a:rPr>
              <a:t>&lt;Help&gt;</a:t>
            </a:r>
            <a:r>
              <a:rPr lang="en-US" sz="1000" kern="1200">
                <a:solidFill>
                  <a:schemeClr val="tx1"/>
                </a:solidFill>
                <a:latin typeface="+mn-lt"/>
                <a:ea typeface="+mn-ea"/>
                <a:cs typeface="+mn-cs"/>
              </a:rPr>
              <a:t> key twice</a:t>
            </a:r>
          </a:p>
          <a:p>
            <a:pPr marL="0" lvl="1" indent="0">
              <a:buFont typeface="Arial" panose="020B0604020202020204" pitchFamily="34" charset="0"/>
              <a:buNone/>
            </a:pPr>
            <a:r>
              <a:rPr lang="en-US" sz="1000" kern="1200">
                <a:solidFill>
                  <a:schemeClr val="tx1"/>
                </a:solidFill>
                <a:latin typeface="+mn-lt"/>
                <a:ea typeface="+mn-ea"/>
                <a:cs typeface="+mn-cs"/>
              </a:rPr>
              <a:t>Email: </a:t>
            </a:r>
            <a:r>
              <a:rPr lang="en-US" sz="1000" kern="1200">
                <a:solidFill>
                  <a:schemeClr val="tx1"/>
                </a:solidFill>
                <a:latin typeface="+mn-lt"/>
                <a:ea typeface="+mn-ea"/>
                <a:cs typeface="+mn-cs"/>
                <a:hlinkClick r:id="rId5"/>
              </a:rPr>
              <a:t>support.bnef@bloomberg.net</a:t>
            </a:r>
            <a:endParaRPr lang="en-US" sz="1000" kern="1200">
              <a:solidFill>
                <a:schemeClr val="tx1"/>
              </a:solidFill>
              <a:latin typeface="+mn-lt"/>
              <a:ea typeface="+mn-ea"/>
              <a:cs typeface="+mn-cs"/>
            </a:endParaRPr>
          </a:p>
          <a:p>
            <a:pPr marL="0" indent="0">
              <a:spcBef>
                <a:spcPts val="0"/>
              </a:spcBef>
              <a:buNone/>
            </a:pPr>
            <a:endParaRPr lang="en-US" sz="1000" noProof="0" dirty="0"/>
          </a:p>
          <a:p>
            <a:pPr marL="0" indent="0" algn="l" defTabSz="789018" rtl="0" eaLnBrk="1" latinLnBrk="0" hangingPunct="1">
              <a:spcBef>
                <a:spcPts val="235"/>
              </a:spcBef>
              <a:spcAft>
                <a:spcPts val="408"/>
              </a:spcAft>
              <a:buFont typeface="Arial" panose="020B0604020202020204" pitchFamily="34" charset="0"/>
              <a:buNone/>
            </a:pPr>
            <a:r>
              <a:rPr lang="en-US" sz="1000" b="1" kern="1200" noProof="0" dirty="0">
                <a:solidFill>
                  <a:schemeClr val="accent2"/>
                </a:solidFill>
                <a:latin typeface="+mn-lt"/>
                <a:ea typeface="+mn-ea"/>
                <a:cs typeface="+mn-cs"/>
              </a:rPr>
              <a:t>Learn more: </a:t>
            </a:r>
          </a:p>
          <a:p>
            <a:pPr marL="0" lvl="1" indent="0">
              <a:spcBef>
                <a:spcPts val="0"/>
              </a:spcBef>
              <a:buNone/>
            </a:pPr>
            <a:r>
              <a:rPr lang="en-US" sz="1000" noProof="0" dirty="0"/>
              <a:t>about.bnef.com</a:t>
            </a:r>
            <a:r>
              <a:rPr lang="en-US" sz="1000" baseline="0" noProof="0" dirty="0"/>
              <a:t> | </a:t>
            </a:r>
            <a:r>
              <a:rPr lang="en-US" sz="1000" noProof="0" dirty="0"/>
              <a:t>@</a:t>
            </a:r>
            <a:r>
              <a:rPr lang="en-US" sz="1000" noProof="0" dirty="0" err="1"/>
              <a:t>BloombergNEF</a:t>
            </a:r>
            <a:endParaRPr lang="en-US" sz="1000" noProof="0" dirty="0"/>
          </a:p>
        </p:txBody>
      </p:sp>
      <p:pic>
        <p:nvPicPr>
          <p:cNvPr id="13" name="Picture 12">
            <a:hlinkClick r:id="rId6"/>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1095" t="7987" r="11095" b="7466"/>
          <a:stretch/>
        </p:blipFill>
        <p:spPr>
          <a:xfrm>
            <a:off x="388939" y="3702050"/>
            <a:ext cx="823457" cy="1131020"/>
          </a:xfrm>
          <a:prstGeom prst="rect">
            <a:avLst/>
          </a:prstGeom>
        </p:spPr>
      </p:pic>
    </p:spTree>
    <p:extLst>
      <p:ext uri="{BB962C8B-B14F-4D97-AF65-F5344CB8AC3E}">
        <p14:creationId xmlns:p14="http://schemas.microsoft.com/office/powerpoint/2010/main" val="219339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Boxes">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0" name="ctsSource2"/>
          <p:cNvSpPr>
            <a:spLocks noGrp="1"/>
          </p:cNvSpPr>
          <p:nvPr>
            <p:ph type="body" sz="quarter" idx="14" hasCustomPrompt="1"/>
          </p:nvPr>
        </p:nvSpPr>
        <p:spPr>
          <a:xfrm>
            <a:off x="4726800" y="4370400"/>
            <a:ext cx="4033282" cy="146895"/>
          </a:xfrm>
        </p:spPr>
        <p:txBody>
          <a:bodyPr anchor="b" anchorCtr="0">
            <a:noAutofit/>
          </a:bodyPr>
          <a:lstStyle>
            <a:lvl1pPr marL="0" indent="0">
              <a:buNone/>
              <a:defRPr sz="1000" i="1"/>
            </a:lvl1pPr>
          </a:lstStyle>
          <a:p>
            <a:pPr lvl="0"/>
            <a:r>
              <a:rPr lang="en-US" dirty="0"/>
              <a:t>Click to add Source/Note</a:t>
            </a:r>
          </a:p>
        </p:txBody>
      </p:sp>
      <p:sp>
        <p:nvSpPr>
          <p:cNvPr id="13" name="ctsSource1"/>
          <p:cNvSpPr>
            <a:spLocks noGrp="1"/>
          </p:cNvSpPr>
          <p:nvPr>
            <p:ph type="body" sz="quarter" idx="13" hasCustomPrompt="1"/>
          </p:nvPr>
        </p:nvSpPr>
        <p:spPr>
          <a:xfrm>
            <a:off x="384225" y="4370400"/>
            <a:ext cx="4033282" cy="146895"/>
          </a:xfrm>
        </p:spPr>
        <p:txBody>
          <a:bodyPr anchor="b" anchorCtr="0">
            <a:noAutofit/>
          </a:bodyPr>
          <a:lstStyle>
            <a:lvl1pPr marL="0" indent="0">
              <a:buNone/>
              <a:defRPr sz="1000" i="1"/>
            </a:lvl1pPr>
          </a:lstStyle>
          <a:p>
            <a:pPr lvl="0"/>
            <a:r>
              <a:rPr lang="en-US" dirty="0"/>
              <a:t>Click to add Source/Note</a:t>
            </a:r>
          </a:p>
        </p:txBody>
      </p:sp>
      <p:sp>
        <p:nvSpPr>
          <p:cNvPr id="3" name="Text Placeholder 2"/>
          <p:cNvSpPr>
            <a:spLocks noGrp="1"/>
          </p:cNvSpPr>
          <p:nvPr>
            <p:ph type="body" idx="1" hasCustomPrompt="1"/>
          </p:nvPr>
        </p:nvSpPr>
        <p:spPr>
          <a:xfrm>
            <a:off x="384225" y="1347614"/>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5" name="Text Placeholder 4"/>
          <p:cNvSpPr>
            <a:spLocks noGrp="1"/>
          </p:cNvSpPr>
          <p:nvPr>
            <p:ph type="body" sz="quarter" idx="3" hasCustomPrompt="1"/>
          </p:nvPr>
        </p:nvSpPr>
        <p:spPr>
          <a:xfrm>
            <a:off x="4726800" y="1347614"/>
            <a:ext cx="4033283"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707654"/>
            <a:ext cx="4033283" cy="2592884"/>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2" hasCustomPrompt="1"/>
          </p:nvPr>
        </p:nvSpPr>
        <p:spPr>
          <a:xfrm>
            <a:off x="4726800" y="1707654"/>
            <a:ext cx="4033283" cy="2592884"/>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34430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a:t>
            </a:r>
            <a:endParaRPr lang="en-US" sz="639" dirty="0"/>
          </a:p>
        </p:txBody>
      </p:sp>
      <p:sp>
        <p:nvSpPr>
          <p:cNvPr id="8" name="ctsSource"/>
          <p:cNvSpPr>
            <a:spLocks noGrp="1"/>
          </p:cNvSpPr>
          <p:nvPr>
            <p:ph type="body" sz="quarter" idx="12" hasCustomPrompt="1"/>
          </p:nvPr>
        </p:nvSpPr>
        <p:spPr>
          <a:xfrm>
            <a:off x="384225" y="4371950"/>
            <a:ext cx="8375550" cy="146895"/>
          </a:xfrm>
        </p:spPr>
        <p:txBody>
          <a:bodyPr anchor="b" anchorCtr="0">
            <a:noAutofit/>
          </a:bodyPr>
          <a:lstStyle>
            <a:lvl1pPr marL="0" indent="0">
              <a:buNone/>
              <a:defRPr sz="1000" i="1"/>
            </a:lvl1pPr>
          </a:lstStyle>
          <a:p>
            <a:pPr lvl="0"/>
            <a:r>
              <a:rPr lang="en-US" dirty="0"/>
              <a:t>Click to add Source/Note</a:t>
            </a:r>
          </a:p>
        </p:txBody>
      </p:sp>
      <p:sp>
        <p:nvSpPr>
          <p:cNvPr id="6" name="Content Placeholder 5"/>
          <p:cNvSpPr>
            <a:spLocks noGrp="1"/>
          </p:cNvSpPr>
          <p:nvPr>
            <p:ph sz="quarter" idx="11" hasCustomPrompt="1"/>
          </p:nvPr>
        </p:nvSpPr>
        <p:spPr>
          <a:xfrm>
            <a:off x="384855" y="1347788"/>
            <a:ext cx="8374449" cy="2952750"/>
          </a:xfrm>
        </p:spPr>
        <p:txBody>
          <a:bodyPr>
            <a:noAutofit/>
          </a:bodyPr>
          <a:lstStyle>
            <a:lvl1pPr>
              <a:defRPr baseline="0"/>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6196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Contents</a:t>
            </a:r>
            <a:endParaRPr lang="en-US" sz="639" dirty="0"/>
          </a:p>
        </p:txBody>
      </p:sp>
      <p:graphicFrame>
        <p:nvGraphicFramePr>
          <p:cNvPr id="8" name="TocTable" hidden="1"/>
          <p:cNvGraphicFramePr>
            <a:graphicFrameLocks noGrp="1"/>
          </p:cNvGraphicFramePr>
          <p:nvPr userDrawn="1">
            <p:extLst>
              <p:ext uri="{D42A27DB-BD31-4B8C-83A1-F6EECF244321}">
                <p14:modId xmlns:p14="http://schemas.microsoft.com/office/powerpoint/2010/main" val="3820698662"/>
              </p:ext>
            </p:extLst>
          </p:nvPr>
        </p:nvGraphicFramePr>
        <p:xfrm>
          <a:off x="385200" y="1276350"/>
          <a:ext cx="8375550" cy="2159495"/>
        </p:xfrm>
        <a:graphic>
          <a:graphicData uri="http://schemas.openxmlformats.org/drawingml/2006/table">
            <a:tbl>
              <a:tblPr firstRow="1" bandRow="1">
                <a:tableStyleId>{2D5ABB26-0587-4C30-8999-92F81FD0307C}</a:tableStyleId>
              </a:tblPr>
              <a:tblGrid>
                <a:gridCol w="7711136">
                  <a:extLst>
                    <a:ext uri="{9D8B030D-6E8A-4147-A177-3AD203B41FA5}">
                      <a16:colId xmlns:a16="http://schemas.microsoft.com/office/drawing/2014/main" val="3065122305"/>
                    </a:ext>
                  </a:extLst>
                </a:gridCol>
                <a:gridCol w="664414">
                  <a:extLst>
                    <a:ext uri="{9D8B030D-6E8A-4147-A177-3AD203B41FA5}">
                      <a16:colId xmlns:a16="http://schemas.microsoft.com/office/drawing/2014/main" val="2886275166"/>
                    </a:ext>
                  </a:extLst>
                </a:gridCol>
              </a:tblGrid>
              <a:tr h="431899">
                <a:tc>
                  <a:txBody>
                    <a:bodyPr/>
                    <a:lstStyle/>
                    <a:p>
                      <a:r>
                        <a:rPr lang="en-US" sz="1800" b="0" dirty="0">
                          <a:ln>
                            <a:noFill/>
                          </a:ln>
                          <a:latin typeface="+mn-lt"/>
                        </a:rPr>
                        <a:t>Select</a:t>
                      </a:r>
                      <a:r>
                        <a:rPr lang="en-US" sz="1800" b="0" baseline="0" dirty="0">
                          <a:ln>
                            <a:noFill/>
                          </a:ln>
                          <a:latin typeface="+mn-lt"/>
                        </a:rPr>
                        <a:t> ‘Update Toc’ to populate this Table of Contents</a:t>
                      </a:r>
                      <a:endParaRPr lang="en-GB" sz="1800" b="0" dirty="0">
                        <a:ln>
                          <a:noFill/>
                        </a:ln>
                        <a:solidFill>
                          <a:schemeClr val="tx1"/>
                        </a:solidFill>
                        <a:latin typeface="+mn-lt"/>
                      </a:endParaRPr>
                    </a:p>
                  </a:txBody>
                  <a:tcPr marL="0" marR="0" marT="0" marB="0" anchor="ctr">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baseline="0" dirty="0">
                          <a:ln>
                            <a:noFill/>
                          </a:ln>
                          <a:solidFill>
                            <a:schemeClr val="accent2"/>
                          </a:solidFill>
                          <a:uFill>
                            <a:solidFill>
                              <a:schemeClr val="bg1"/>
                            </a:solidFill>
                          </a:uFill>
                          <a:latin typeface="+mn-lt"/>
                          <a:sym typeface="Wingdings 3"/>
                        </a:rPr>
                        <a:t>#</a:t>
                      </a:r>
                      <a:endParaRPr kumimoji="0" lang="en-GB" sz="1800" b="0" i="0" u="none" strike="noStrike" kern="1200" cap="none" spc="0" normalizeH="0" baseline="0" noProof="0" dirty="0">
                        <a:ln>
                          <a:noFill/>
                        </a:ln>
                        <a:solidFill>
                          <a:schemeClr val="accent2"/>
                        </a:solidFill>
                        <a:effectLst/>
                        <a:uLnTx/>
                        <a:uFill>
                          <a:solidFill>
                            <a:schemeClr val="bg1"/>
                          </a:solidFill>
                        </a:uFill>
                        <a:latin typeface="+mn-lt"/>
                        <a:ea typeface="+mn-ea"/>
                        <a:cs typeface="+mn-cs"/>
                      </a:endParaRPr>
                    </a:p>
                  </a:txBody>
                  <a:tcPr marL="0" marR="0" marT="0" marB="0"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59622293"/>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800" b="0" dirty="0">
                          <a:ln>
                            <a:noFill/>
                          </a:ln>
                          <a:latin typeface="+mn-lt"/>
                        </a:rPr>
                        <a:t>Section heading goes here</a:t>
                      </a:r>
                      <a:endParaRPr lang="en-GB" sz="1800" b="0" dirty="0">
                        <a:ln>
                          <a:noFill/>
                        </a:ln>
                        <a:solidFill>
                          <a:schemeClr val="tx1"/>
                        </a:solidFill>
                        <a:latin typeface="+mn-lt"/>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16177298"/>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1901084"/>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090540540"/>
                  </a:ext>
                </a:extLst>
              </a:tr>
              <a:tr h="431899">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800" b="0" u="none" strike="noStrike" kern="1200" cap="none" spc="0" normalizeH="0" baseline="0" noProof="0" dirty="0">
                          <a:ln>
                            <a:noFill/>
                          </a:ln>
                          <a:effectLst/>
                          <a:uLnTx/>
                          <a:uFillTx/>
                          <a:latin typeface="+mn-lt"/>
                        </a:rPr>
                        <a:t>Section heading goes here</a:t>
                      </a:r>
                      <a:endParaRPr kumimoji="0" lang="en-GB" sz="18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r" defTabSz="914406" rtl="0" eaLnBrk="1" fontAlgn="auto" latinLnBrk="0" hangingPunct="1">
                        <a:lnSpc>
                          <a:spcPct val="100000"/>
                        </a:lnSpc>
                        <a:spcBef>
                          <a:spcPts val="0"/>
                        </a:spcBef>
                        <a:spcAft>
                          <a:spcPts val="0"/>
                        </a:spcAft>
                        <a:buClrTx/>
                        <a:buSzTx/>
                        <a:buFontTx/>
                        <a:buNone/>
                        <a:tabLst/>
                        <a:defRPr/>
                      </a:pPr>
                      <a:r>
                        <a:rPr lang="en-GB" sz="1800" b="0" u="none" dirty="0">
                          <a:ln>
                            <a:noFill/>
                          </a:ln>
                          <a:solidFill>
                            <a:schemeClr val="accent2"/>
                          </a:solidFill>
                          <a:latin typeface="+mn-lt"/>
                          <a:sym typeface="Wingdings 3"/>
                        </a:rPr>
                        <a:t>#</a:t>
                      </a:r>
                      <a:endParaRPr kumimoji="0" lang="en-GB" sz="1800" b="0" i="0" u="none" strike="noStrike" kern="1200" cap="none" spc="0" normalizeH="0" baseline="0" noProof="0" dirty="0">
                        <a:ln>
                          <a:noFill/>
                        </a:ln>
                        <a:solidFill>
                          <a:schemeClr val="accent2"/>
                        </a:solidFill>
                        <a:effectLst/>
                        <a:uLnTx/>
                        <a:uFillTx/>
                        <a:latin typeface="+mn-lt"/>
                        <a:ea typeface="+mn-ea"/>
                        <a:cs typeface="+mn-cs"/>
                      </a:endParaRPr>
                    </a:p>
                  </a:txBody>
                  <a:tcPr marL="0" marR="0" marT="0" marB="0"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itle 4"/>
          <p:cNvSpPr>
            <a:spLocks noGrp="1"/>
          </p:cNvSpPr>
          <p:nvPr>
            <p:ph type="title" hasCustomPrompt="1"/>
          </p:nvPr>
        </p:nvSpPr>
        <p:spPr/>
        <p:txBody>
          <a:bodyPr/>
          <a:lstStyle>
            <a:lvl1pPr>
              <a:defRPr/>
            </a:lvl1pPr>
          </a:lstStyle>
          <a:p>
            <a:r>
              <a:rPr lang="en-US" dirty="0"/>
              <a:t>&lt;Table of </a:t>
            </a:r>
            <a:r>
              <a:rPr lang="en-US"/>
              <a:t>contents&gt;</a:t>
            </a:r>
            <a:endParaRPr lang="en-US" dirty="0"/>
          </a:p>
        </p:txBody>
      </p:sp>
    </p:spTree>
    <p:extLst>
      <p:ext uri="{BB962C8B-B14F-4D97-AF65-F5344CB8AC3E}">
        <p14:creationId xmlns:p14="http://schemas.microsoft.com/office/powerpoint/2010/main" val="39381311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Divider</a:t>
            </a:r>
            <a:endParaRPr lang="en-US" sz="639" dirty="0"/>
          </a:p>
        </p:txBody>
      </p:sp>
      <p:sp>
        <p:nvSpPr>
          <p:cNvPr id="2" name="Title 1"/>
          <p:cNvSpPr>
            <a:spLocks noGrp="1"/>
          </p:cNvSpPr>
          <p:nvPr>
            <p:ph type="title" hasCustomPrompt="1"/>
          </p:nvPr>
        </p:nvSpPr>
        <p:spPr>
          <a:xfrm>
            <a:off x="384225" y="499603"/>
            <a:ext cx="5480969" cy="1021556"/>
          </a:xfrm>
        </p:spPr>
        <p:txBody>
          <a:bodyPr anchor="b" anchorCtr="0">
            <a:noAutofit/>
          </a:bodyPr>
          <a:lstStyle>
            <a:lvl1pPr algn="l">
              <a:lnSpc>
                <a:spcPts val="4423"/>
              </a:lnSpc>
              <a:defRPr sz="4000" b="1" cap="none" baseline="0"/>
            </a:lvl1pPr>
          </a:lstStyle>
          <a:p>
            <a:r>
              <a:rPr lang="en-US" noProof="0" dirty="0"/>
              <a:t>&lt;Insert section title&gt;</a:t>
            </a:r>
          </a:p>
        </p:txBody>
      </p:sp>
      <p:sp>
        <p:nvSpPr>
          <p:cNvPr id="3" name="Text Placeholder 2"/>
          <p:cNvSpPr>
            <a:spLocks noGrp="1"/>
          </p:cNvSpPr>
          <p:nvPr>
            <p:ph type="body" idx="1" hasCustomPrompt="1"/>
          </p:nvPr>
        </p:nvSpPr>
        <p:spPr>
          <a:xfrm>
            <a:off x="384225" y="1691576"/>
            <a:ext cx="5480969" cy="684201"/>
          </a:xfrm>
          <a:prstGeom prst="rect">
            <a:avLst/>
          </a:prstGeom>
        </p:spPr>
        <p:txBody>
          <a:bodyPr anchor="t" anchorCtr="0">
            <a:noAutofit/>
          </a:bodyPr>
          <a:lstStyle>
            <a:lvl1pPr marL="0" indent="0">
              <a:spcBef>
                <a:spcPts val="0"/>
              </a:spcBef>
              <a:buNone/>
              <a:defRPr sz="2000" b="1" baseline="0">
                <a:solidFill>
                  <a:schemeClr val="accent2"/>
                </a:solidFill>
              </a:defRPr>
            </a:lvl1pPr>
            <a:lvl2pPr marL="342903" indent="0">
              <a:buNone/>
              <a:defRPr sz="1350">
                <a:solidFill>
                  <a:schemeClr val="tx1">
                    <a:tint val="75000"/>
                  </a:schemeClr>
                </a:solidFill>
              </a:defRPr>
            </a:lvl2pPr>
            <a:lvl3pPr marL="685804" indent="0">
              <a:buNone/>
              <a:defRPr sz="1200">
                <a:solidFill>
                  <a:schemeClr val="tx1">
                    <a:tint val="75000"/>
                  </a:schemeClr>
                </a:solidFill>
              </a:defRPr>
            </a:lvl3pPr>
            <a:lvl4pPr marL="1028707" indent="0">
              <a:buNone/>
              <a:defRPr sz="1050">
                <a:solidFill>
                  <a:schemeClr val="tx1">
                    <a:tint val="75000"/>
                  </a:schemeClr>
                </a:solidFill>
              </a:defRPr>
            </a:lvl4pPr>
            <a:lvl5pPr marL="1371609" indent="0">
              <a:buNone/>
              <a:defRPr sz="1050">
                <a:solidFill>
                  <a:schemeClr val="tx1">
                    <a:tint val="75000"/>
                  </a:schemeClr>
                </a:solidFill>
              </a:defRPr>
            </a:lvl5pPr>
            <a:lvl6pPr marL="1714511" indent="0">
              <a:buNone/>
              <a:defRPr sz="1050">
                <a:solidFill>
                  <a:schemeClr val="tx1">
                    <a:tint val="75000"/>
                  </a:schemeClr>
                </a:solidFill>
              </a:defRPr>
            </a:lvl6pPr>
            <a:lvl7pPr marL="2057413" indent="0">
              <a:buNone/>
              <a:defRPr sz="1050">
                <a:solidFill>
                  <a:schemeClr val="tx1">
                    <a:tint val="75000"/>
                  </a:schemeClr>
                </a:solidFill>
              </a:defRPr>
            </a:lvl7pPr>
            <a:lvl8pPr marL="2400316" indent="0">
              <a:buNone/>
              <a:defRPr sz="1050">
                <a:solidFill>
                  <a:schemeClr val="tx1">
                    <a:tint val="75000"/>
                  </a:schemeClr>
                </a:solidFill>
              </a:defRPr>
            </a:lvl8pPr>
            <a:lvl9pPr marL="2743218" indent="0">
              <a:buNone/>
              <a:defRPr sz="1050">
                <a:solidFill>
                  <a:schemeClr val="tx1">
                    <a:tint val="75000"/>
                  </a:schemeClr>
                </a:solidFill>
              </a:defRPr>
            </a:lvl9pPr>
          </a:lstStyle>
          <a:p>
            <a:pPr lvl="0"/>
            <a:r>
              <a:rPr lang="en-US" noProof="0" dirty="0"/>
              <a:t>&lt;Insert section summary or subtitle&gt;</a:t>
            </a:r>
          </a:p>
        </p:txBody>
      </p:sp>
      <p:pic>
        <p:nvPicPr>
          <p:cNvPr id="5" name="Picture 4"/>
          <p:cNvPicPr>
            <a:picLocks noChangeAspect="1"/>
          </p:cNvPicPr>
          <p:nvPr userDrawn="1"/>
        </p:nvPicPr>
        <p:blipFill>
          <a:blip r:embed="rId2"/>
          <a:stretch>
            <a:fillRect/>
          </a:stretch>
        </p:blipFill>
        <p:spPr>
          <a:xfrm>
            <a:off x="6173788" y="2"/>
            <a:ext cx="2970212" cy="2740286"/>
          </a:xfrm>
          <a:prstGeom prst="rect">
            <a:avLst/>
          </a:prstGeom>
          <a:solidFill>
            <a:schemeClr val="bg1"/>
          </a:solidFill>
        </p:spPr>
      </p:pic>
    </p:spTree>
    <p:extLst>
      <p:ext uri="{BB962C8B-B14F-4D97-AF65-F5344CB8AC3E}">
        <p14:creationId xmlns:p14="http://schemas.microsoft.com/office/powerpoint/2010/main" val="29389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a:t>
            </a:r>
            <a:endParaRPr lang="en-US" sz="639" dirty="0"/>
          </a:p>
        </p:txBody>
      </p:sp>
      <p:sp>
        <p:nvSpPr>
          <p:cNvPr id="6" name="Content Placeholder 5"/>
          <p:cNvSpPr>
            <a:spLocks noGrp="1"/>
          </p:cNvSpPr>
          <p:nvPr>
            <p:ph sz="quarter" idx="11" hasCustomPrompt="1"/>
          </p:nvPr>
        </p:nvSpPr>
        <p:spPr>
          <a:xfrm>
            <a:off x="384855" y="1347788"/>
            <a:ext cx="8374449" cy="2952750"/>
          </a:xfrm>
        </p:spPr>
        <p:txBody>
          <a:bodyPr>
            <a:noAutofit/>
          </a:bodyPr>
          <a:lstStyle>
            <a:lvl1pPr>
              <a:defRPr baseline="0"/>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7" name="ctsSource1"/>
          <p:cNvSpPr>
            <a:spLocks noGrp="1"/>
          </p:cNvSpPr>
          <p:nvPr>
            <p:ph type="body" sz="quarter" idx="13" hasCustomPrompt="1"/>
          </p:nvPr>
        </p:nvSpPr>
        <p:spPr>
          <a:xfrm>
            <a:off x="384225" y="4300538"/>
            <a:ext cx="8375858" cy="287436"/>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21026888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Boxes">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Two Boxes</a:t>
            </a:r>
            <a:endParaRPr lang="en-US" sz="639" dirty="0"/>
          </a:p>
        </p:txBody>
      </p:sp>
      <p:sp>
        <p:nvSpPr>
          <p:cNvPr id="13" name="ctsSource1"/>
          <p:cNvSpPr>
            <a:spLocks noGrp="1"/>
          </p:cNvSpPr>
          <p:nvPr>
            <p:ph type="body" sz="quarter" idx="13" hasCustomPrompt="1"/>
          </p:nvPr>
        </p:nvSpPr>
        <p:spPr>
          <a:xfrm>
            <a:off x="384225" y="4300538"/>
            <a:ext cx="8375858" cy="287436"/>
          </a:xfrm>
        </p:spPr>
        <p:txBody>
          <a:bodyPr anchor="b" anchorCtr="0">
            <a:noAutofit/>
          </a:bodyPr>
          <a:lstStyle>
            <a:lvl1pPr marL="0" indent="0">
              <a:buNone/>
              <a:defRPr sz="900" i="1"/>
            </a:lvl1pPr>
          </a:lstStyle>
          <a:p>
            <a:pPr lvl="0"/>
            <a:r>
              <a:rPr lang="en-US" dirty="0"/>
              <a:t>Click to add Source/Note</a:t>
            </a:r>
          </a:p>
        </p:txBody>
      </p:sp>
      <p:sp>
        <p:nvSpPr>
          <p:cNvPr id="3" name="Text Placeholder 2"/>
          <p:cNvSpPr>
            <a:spLocks noGrp="1"/>
          </p:cNvSpPr>
          <p:nvPr>
            <p:ph type="body" idx="1" hasCustomPrompt="1"/>
          </p:nvPr>
        </p:nvSpPr>
        <p:spPr>
          <a:xfrm>
            <a:off x="384225" y="1347614"/>
            <a:ext cx="4033283" cy="244939"/>
          </a:xfrm>
          <a:prstGeom prst="rect">
            <a:avLst/>
          </a:prstGeom>
        </p:spPr>
        <p:txBody>
          <a:bodyPr anchor="t" anchorCtr="0">
            <a:noAutofit/>
          </a:bodyPr>
          <a:lstStyle>
            <a:lvl1pPr marL="0" indent="0">
              <a:spcBef>
                <a:spcPts val="0"/>
              </a:spcBef>
              <a:buNone/>
              <a:defRPr sz="14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5" name="Text Placeholder 4"/>
          <p:cNvSpPr>
            <a:spLocks noGrp="1"/>
          </p:cNvSpPr>
          <p:nvPr>
            <p:ph type="body" sz="quarter" idx="3" hasCustomPrompt="1"/>
          </p:nvPr>
        </p:nvSpPr>
        <p:spPr>
          <a:xfrm>
            <a:off x="4726800" y="1347614"/>
            <a:ext cx="4033283" cy="244939"/>
          </a:xfrm>
          <a:prstGeom prst="rect">
            <a:avLst/>
          </a:prstGeom>
        </p:spPr>
        <p:txBody>
          <a:bodyPr anchor="t" anchorCtr="0">
            <a:noAutofit/>
          </a:bodyPr>
          <a:lstStyle>
            <a:lvl1pPr marL="0" indent="0">
              <a:spcBef>
                <a:spcPts val="0"/>
              </a:spcBef>
              <a:buNone/>
              <a:defRPr sz="14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1" name="Content Placeholder 5"/>
          <p:cNvSpPr>
            <a:spLocks noGrp="1"/>
          </p:cNvSpPr>
          <p:nvPr>
            <p:ph sz="quarter" idx="11" hasCustomPrompt="1"/>
          </p:nvPr>
        </p:nvSpPr>
        <p:spPr>
          <a:xfrm>
            <a:off x="384224" y="1592553"/>
            <a:ext cx="4033283" cy="2707985"/>
          </a:xfrm>
        </p:spPr>
        <p:txBody>
          <a:bodyPr>
            <a:no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2" hasCustomPrompt="1"/>
          </p:nvPr>
        </p:nvSpPr>
        <p:spPr>
          <a:xfrm>
            <a:off x="4726800" y="1592553"/>
            <a:ext cx="4033283" cy="2707985"/>
          </a:xfrm>
        </p:spPr>
        <p:txBody>
          <a:bodyPr>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Title 1"/>
          <p:cNvSpPr>
            <a:spLocks noGrp="1"/>
          </p:cNvSpPr>
          <p:nvPr>
            <p:ph type="title"/>
          </p:nvPr>
        </p:nvSpPr>
        <p:spPr/>
        <p:txBody>
          <a:bodyPr/>
          <a:lstStyle>
            <a:lvl1pPr>
              <a:defRPr sz="2800"/>
            </a:lvl1pPr>
          </a:lstStyle>
          <a:p>
            <a:r>
              <a:rPr lang="en-US" dirty="0"/>
              <a:t>Click to edit Master title style</a:t>
            </a:r>
          </a:p>
        </p:txBody>
      </p:sp>
    </p:spTree>
    <p:extLst>
      <p:ext uri="{BB962C8B-B14F-4D97-AF65-F5344CB8AC3E}">
        <p14:creationId xmlns:p14="http://schemas.microsoft.com/office/powerpoint/2010/main" val="26135872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Four Boxes</a:t>
            </a:r>
            <a:endParaRPr lang="en-US" sz="639" dirty="0"/>
          </a:p>
        </p:txBody>
      </p:sp>
      <p:sp>
        <p:nvSpPr>
          <p:cNvPr id="6" name="Content Placeholder 5"/>
          <p:cNvSpPr>
            <a:spLocks noGrp="1"/>
          </p:cNvSpPr>
          <p:nvPr>
            <p:ph sz="quarter" idx="13" hasCustomPrompt="1"/>
          </p:nvPr>
        </p:nvSpPr>
        <p:spPr>
          <a:xfrm>
            <a:off x="381554" y="1491629"/>
            <a:ext cx="8376468" cy="198731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8" name="Title 1"/>
          <p:cNvSpPr>
            <a:spLocks noGrp="1"/>
          </p:cNvSpPr>
          <p:nvPr>
            <p:ph type="title"/>
          </p:nvPr>
        </p:nvSpPr>
        <p:spPr>
          <a:xfrm>
            <a:off x="384225" y="389804"/>
            <a:ext cx="5481031" cy="813794"/>
          </a:xfrm>
        </p:spPr>
        <p:txBody>
          <a:bodyPr/>
          <a:lstStyle>
            <a:lvl1pPr>
              <a:defRPr sz="2800"/>
            </a:lvl1pPr>
          </a:lstStyle>
          <a:p>
            <a:r>
              <a:rPr lang="en-US" dirty="0"/>
              <a:t>Click to edit Master title style</a:t>
            </a:r>
          </a:p>
        </p:txBody>
      </p:sp>
      <p:sp>
        <p:nvSpPr>
          <p:cNvPr id="20" name="Text Placeholder 2"/>
          <p:cNvSpPr>
            <a:spLocks noGrp="1"/>
          </p:cNvSpPr>
          <p:nvPr>
            <p:ph type="body" idx="1" hasCustomPrompt="1"/>
          </p:nvPr>
        </p:nvSpPr>
        <p:spPr>
          <a:xfrm>
            <a:off x="384225" y="1246691"/>
            <a:ext cx="5481031" cy="244939"/>
          </a:xfrm>
          <a:prstGeom prst="rect">
            <a:avLst/>
          </a:prstGeom>
        </p:spPr>
        <p:txBody>
          <a:bodyPr anchor="t" anchorCtr="0">
            <a:noAutofit/>
          </a:bodyPr>
          <a:lstStyle>
            <a:lvl1pPr marL="0" indent="0">
              <a:spcBef>
                <a:spcPts val="0"/>
              </a:spcBef>
              <a:buNone/>
              <a:defRPr sz="14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1" name="Content Placeholder 5"/>
          <p:cNvSpPr>
            <a:spLocks noGrp="1"/>
          </p:cNvSpPr>
          <p:nvPr>
            <p:ph sz="quarter" idx="14" hasCustomPrompt="1"/>
          </p:nvPr>
        </p:nvSpPr>
        <p:spPr>
          <a:xfrm>
            <a:off x="381554" y="3723878"/>
            <a:ext cx="8376468" cy="57666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22" name="Text Placeholder 2"/>
          <p:cNvSpPr>
            <a:spLocks noGrp="1"/>
          </p:cNvSpPr>
          <p:nvPr>
            <p:ph type="body" idx="15" hasCustomPrompt="1"/>
          </p:nvPr>
        </p:nvSpPr>
        <p:spPr>
          <a:xfrm>
            <a:off x="379493" y="3478939"/>
            <a:ext cx="5481031" cy="244939"/>
          </a:xfrm>
          <a:prstGeom prst="rect">
            <a:avLst/>
          </a:prstGeom>
        </p:spPr>
        <p:txBody>
          <a:bodyPr anchor="t" anchorCtr="0">
            <a:noAutofit/>
          </a:bodyPr>
          <a:lstStyle>
            <a:lvl1pPr marL="0" indent="0">
              <a:spcBef>
                <a:spcPts val="0"/>
              </a:spcBef>
              <a:buNone/>
              <a:defRPr sz="14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3" name="ctsSource1"/>
          <p:cNvSpPr>
            <a:spLocks noGrp="1"/>
          </p:cNvSpPr>
          <p:nvPr>
            <p:ph type="body" sz="quarter" idx="16" hasCustomPrompt="1"/>
          </p:nvPr>
        </p:nvSpPr>
        <p:spPr>
          <a:xfrm>
            <a:off x="384225" y="4300538"/>
            <a:ext cx="8375858" cy="287436"/>
          </a:xfrm>
        </p:spPr>
        <p:txBody>
          <a:bodyPr anchor="b" anchorCtr="0">
            <a:noAutofit/>
          </a:bodyPr>
          <a:lstStyle>
            <a:lvl1pPr marL="0" indent="0">
              <a:buNone/>
              <a:defRPr sz="900" i="1"/>
            </a:lvl1pPr>
          </a:lstStyle>
          <a:p>
            <a:pPr lvl="0"/>
            <a:r>
              <a:rPr lang="en-US" dirty="0"/>
              <a:t>Click to add Source/Note</a:t>
            </a:r>
          </a:p>
        </p:txBody>
      </p:sp>
    </p:spTree>
    <p:extLst>
      <p:ext uri="{BB962C8B-B14F-4D97-AF65-F5344CB8AC3E}">
        <p14:creationId xmlns:p14="http://schemas.microsoft.com/office/powerpoint/2010/main" val="33894792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no source)">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Title and Content (no source)</a:t>
            </a:r>
            <a:endParaRPr lang="en-US" sz="639" dirty="0"/>
          </a:p>
        </p:txBody>
      </p:sp>
      <p:sp>
        <p:nvSpPr>
          <p:cNvPr id="6" name="Content Placeholder 5"/>
          <p:cNvSpPr>
            <a:spLocks noGrp="1"/>
          </p:cNvSpPr>
          <p:nvPr>
            <p:ph sz="quarter" idx="11" hasCustomPrompt="1"/>
          </p:nvPr>
        </p:nvSpPr>
        <p:spPr>
          <a:xfrm>
            <a:off x="384855" y="1347788"/>
            <a:ext cx="8374449" cy="2952750"/>
          </a:xfrm>
        </p:spPr>
        <p:txBody>
          <a:bodyPr/>
          <a:lstStyle>
            <a:lvl1pPr>
              <a:defRPr/>
            </a:lvl1p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Title 3"/>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13603197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Three Boxes</a:t>
            </a:r>
            <a:endParaRPr lang="en-US" sz="639" dirty="0"/>
          </a:p>
        </p:txBody>
      </p:sp>
      <p:sp>
        <p:nvSpPr>
          <p:cNvPr id="8" name="Content Placeholder 5"/>
          <p:cNvSpPr>
            <a:spLocks noGrp="1"/>
          </p:cNvSpPr>
          <p:nvPr>
            <p:ph sz="quarter" idx="12" hasCustomPrompt="1"/>
          </p:nvPr>
        </p:nvSpPr>
        <p:spPr>
          <a:xfrm>
            <a:off x="6173389" y="1707942"/>
            <a:ext cx="2586387" cy="25920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1" name="Content Placeholder 5"/>
          <p:cNvSpPr>
            <a:spLocks noGrp="1"/>
          </p:cNvSpPr>
          <p:nvPr>
            <p:ph sz="quarter" idx="13" hasCustomPrompt="1"/>
          </p:nvPr>
        </p:nvSpPr>
        <p:spPr>
          <a:xfrm>
            <a:off x="3278807" y="1707942"/>
            <a:ext cx="2586387" cy="25920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2" name="Content Placeholder 5"/>
          <p:cNvSpPr>
            <a:spLocks noGrp="1"/>
          </p:cNvSpPr>
          <p:nvPr>
            <p:ph sz="quarter" idx="14" hasCustomPrompt="1"/>
          </p:nvPr>
        </p:nvSpPr>
        <p:spPr>
          <a:xfrm>
            <a:off x="384225" y="1707942"/>
            <a:ext cx="2586387" cy="2592000"/>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3" name="Text Placeholder 2"/>
          <p:cNvSpPr>
            <a:spLocks noGrp="1"/>
          </p:cNvSpPr>
          <p:nvPr>
            <p:ph type="body" idx="1" hasCustomPrompt="1"/>
          </p:nvPr>
        </p:nvSpPr>
        <p:spPr>
          <a:xfrm>
            <a:off x="384225"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4" name="Text Placeholder 2"/>
          <p:cNvSpPr>
            <a:spLocks noGrp="1"/>
          </p:cNvSpPr>
          <p:nvPr>
            <p:ph type="body" idx="15" hasCustomPrompt="1"/>
          </p:nvPr>
        </p:nvSpPr>
        <p:spPr>
          <a:xfrm>
            <a:off x="3278807"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5" name="Text Placeholder 2"/>
          <p:cNvSpPr>
            <a:spLocks noGrp="1"/>
          </p:cNvSpPr>
          <p:nvPr>
            <p:ph type="body" idx="16" hasCustomPrompt="1"/>
          </p:nvPr>
        </p:nvSpPr>
        <p:spPr>
          <a:xfrm>
            <a:off x="6173389"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4" name="Title 3"/>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0623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3" name="ctsLYN" hidden="1"/>
          <p:cNvSpPr/>
          <p:nvPr userDrawn="1"/>
        </p:nvSpPr>
        <p:spPr>
          <a:xfrm>
            <a:off x="0" y="0"/>
            <a:ext cx="0" cy="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39"/>
              <a:t>Six Boxes</a:t>
            </a:r>
            <a:endParaRPr lang="en-US" sz="639" dirty="0"/>
          </a:p>
        </p:txBody>
      </p:sp>
      <p:sp>
        <p:nvSpPr>
          <p:cNvPr id="14" name="Content Placeholder 5"/>
          <p:cNvSpPr>
            <a:spLocks noGrp="1"/>
          </p:cNvSpPr>
          <p:nvPr>
            <p:ph sz="quarter" idx="12" hasCustomPrompt="1"/>
          </p:nvPr>
        </p:nvSpPr>
        <p:spPr>
          <a:xfrm>
            <a:off x="6173389" y="1634400"/>
            <a:ext cx="2586387" cy="108498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5" name="Content Placeholder 5"/>
          <p:cNvSpPr>
            <a:spLocks noGrp="1"/>
          </p:cNvSpPr>
          <p:nvPr>
            <p:ph sz="quarter" idx="13" hasCustomPrompt="1"/>
          </p:nvPr>
        </p:nvSpPr>
        <p:spPr>
          <a:xfrm>
            <a:off x="3278807" y="1634400"/>
            <a:ext cx="2586387" cy="108498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6" name="Content Placeholder 5"/>
          <p:cNvSpPr>
            <a:spLocks noGrp="1"/>
          </p:cNvSpPr>
          <p:nvPr>
            <p:ph sz="quarter" idx="15" hasCustomPrompt="1"/>
          </p:nvPr>
        </p:nvSpPr>
        <p:spPr>
          <a:xfrm>
            <a:off x="384225" y="1634400"/>
            <a:ext cx="2586387" cy="108498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7" name="Content Placeholder 5"/>
          <p:cNvSpPr>
            <a:spLocks noGrp="1"/>
          </p:cNvSpPr>
          <p:nvPr>
            <p:ph sz="quarter" idx="16" hasCustomPrompt="1"/>
          </p:nvPr>
        </p:nvSpPr>
        <p:spPr>
          <a:xfrm>
            <a:off x="6173389" y="3216174"/>
            <a:ext cx="2586387" cy="1084988"/>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8" name="Content Placeholder 5"/>
          <p:cNvSpPr>
            <a:spLocks noGrp="1"/>
          </p:cNvSpPr>
          <p:nvPr>
            <p:ph sz="quarter" idx="17" hasCustomPrompt="1"/>
          </p:nvPr>
        </p:nvSpPr>
        <p:spPr>
          <a:xfrm>
            <a:off x="3278807" y="3216174"/>
            <a:ext cx="2586387" cy="109415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9" name="Content Placeholder 5"/>
          <p:cNvSpPr>
            <a:spLocks noGrp="1"/>
          </p:cNvSpPr>
          <p:nvPr>
            <p:ph sz="quarter" idx="18" hasCustomPrompt="1"/>
          </p:nvPr>
        </p:nvSpPr>
        <p:spPr>
          <a:xfrm>
            <a:off x="384225" y="3216174"/>
            <a:ext cx="2586387" cy="1094159"/>
          </a:xfrm>
        </p:spPr>
        <p:txBody>
          <a:bodyPr/>
          <a:lstStyle/>
          <a:p>
            <a:pPr lvl="0"/>
            <a:r>
              <a:rPr lang="en-US" dirty="0"/>
              <a:t>Insert text here</a:t>
            </a:r>
          </a:p>
          <a:p>
            <a:pPr lvl="1"/>
            <a:r>
              <a:rPr lang="en-US" dirty="0"/>
              <a:t>Second level</a:t>
            </a:r>
          </a:p>
          <a:p>
            <a:pPr lvl="2"/>
            <a:r>
              <a:rPr lang="en-US" dirty="0"/>
              <a:t>Third level</a:t>
            </a:r>
          </a:p>
          <a:p>
            <a:pPr lvl="3"/>
            <a:r>
              <a:rPr lang="en-US" dirty="0"/>
              <a:t>Fourth level</a:t>
            </a:r>
          </a:p>
        </p:txBody>
      </p:sp>
      <p:sp>
        <p:nvSpPr>
          <p:cNvPr id="11" name="Text Placeholder 2"/>
          <p:cNvSpPr>
            <a:spLocks noGrp="1"/>
          </p:cNvSpPr>
          <p:nvPr>
            <p:ph type="body" idx="1" hasCustomPrompt="1"/>
          </p:nvPr>
        </p:nvSpPr>
        <p:spPr>
          <a:xfrm>
            <a:off x="384225"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12" name="Text Placeholder 2"/>
          <p:cNvSpPr>
            <a:spLocks noGrp="1"/>
          </p:cNvSpPr>
          <p:nvPr>
            <p:ph type="body" idx="19" hasCustomPrompt="1"/>
          </p:nvPr>
        </p:nvSpPr>
        <p:spPr>
          <a:xfrm>
            <a:off x="3278807"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0" name="Text Placeholder 2"/>
          <p:cNvSpPr>
            <a:spLocks noGrp="1"/>
          </p:cNvSpPr>
          <p:nvPr>
            <p:ph type="body" idx="20" hasCustomPrompt="1"/>
          </p:nvPr>
        </p:nvSpPr>
        <p:spPr>
          <a:xfrm>
            <a:off x="6173389" y="1347614"/>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1" name="Text Placeholder 2"/>
          <p:cNvSpPr>
            <a:spLocks noGrp="1"/>
          </p:cNvSpPr>
          <p:nvPr>
            <p:ph type="body" idx="21" hasCustomPrompt="1"/>
          </p:nvPr>
        </p:nvSpPr>
        <p:spPr>
          <a:xfrm>
            <a:off x="384225"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2" name="Text Placeholder 2"/>
          <p:cNvSpPr>
            <a:spLocks noGrp="1"/>
          </p:cNvSpPr>
          <p:nvPr>
            <p:ph type="body" idx="22" hasCustomPrompt="1"/>
          </p:nvPr>
        </p:nvSpPr>
        <p:spPr>
          <a:xfrm>
            <a:off x="3278807"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3" name="Text Placeholder 2"/>
          <p:cNvSpPr>
            <a:spLocks noGrp="1"/>
          </p:cNvSpPr>
          <p:nvPr>
            <p:ph type="body" idx="23" hasCustomPrompt="1"/>
          </p:nvPr>
        </p:nvSpPr>
        <p:spPr>
          <a:xfrm>
            <a:off x="6173389" y="2936176"/>
            <a:ext cx="2586387" cy="244939"/>
          </a:xfrm>
          <a:prstGeom prst="rect">
            <a:avLst/>
          </a:prstGeom>
        </p:spPr>
        <p:txBody>
          <a:bodyPr anchor="t" anchorCtr="0">
            <a:noAutofit/>
          </a:bodyPr>
          <a:lstStyle>
            <a:lvl1pPr marL="0" indent="0">
              <a:spcBef>
                <a:spcPts val="0"/>
              </a:spcBef>
              <a:buNone/>
              <a:defRPr sz="1600" b="1" baseline="0">
                <a:solidFill>
                  <a:schemeClr val="accent2"/>
                </a:solidFill>
              </a:defRPr>
            </a:lvl1pPr>
            <a:lvl2pPr marL="342903" indent="0">
              <a:buNone/>
              <a:defRPr sz="1500" b="1"/>
            </a:lvl2pPr>
            <a:lvl3pPr marL="685804" indent="0">
              <a:buNone/>
              <a:defRPr sz="1350" b="1"/>
            </a:lvl3pPr>
            <a:lvl4pPr marL="1028707" indent="0">
              <a:buNone/>
              <a:defRPr sz="1200" b="1"/>
            </a:lvl4pPr>
            <a:lvl5pPr marL="1371609" indent="0">
              <a:buNone/>
              <a:defRPr sz="1200" b="1"/>
            </a:lvl5pPr>
            <a:lvl6pPr marL="1714511" indent="0">
              <a:buNone/>
              <a:defRPr sz="1200" b="1"/>
            </a:lvl6pPr>
            <a:lvl7pPr marL="2057413" indent="0">
              <a:buNone/>
              <a:defRPr sz="1200" b="1"/>
            </a:lvl7pPr>
            <a:lvl8pPr marL="2400316" indent="0">
              <a:buNone/>
              <a:defRPr sz="1200" b="1"/>
            </a:lvl8pPr>
            <a:lvl9pPr marL="2743218" indent="0">
              <a:buNone/>
              <a:defRPr sz="1200" b="1"/>
            </a:lvl9pPr>
          </a:lstStyle>
          <a:p>
            <a:pPr lvl="0"/>
            <a:r>
              <a:rPr lang="en-US" noProof="0" dirty="0"/>
              <a:t>&lt;Insert heading&gt;</a:t>
            </a:r>
          </a:p>
        </p:txBody>
      </p:sp>
      <p:sp>
        <p:nvSpPr>
          <p:cNvPr id="2" name="Title 1"/>
          <p:cNvSpPr>
            <a:spLocks noGrp="1"/>
          </p:cNvSpPr>
          <p:nvPr>
            <p:ph type="title"/>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41695859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tsSectionHeader" hidden="1"/>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a:t>&lt;Section</a:t>
            </a:r>
            <a:r>
              <a:rPr lang="en-US" sz="748" b="1" baseline="0"/>
              <a:t> header&gt;</a:t>
            </a:r>
            <a:endParaRPr lang="en-US" sz="748" b="1" dirty="0"/>
          </a:p>
        </p:txBody>
      </p:sp>
      <p:grpSp>
        <p:nvGrpSpPr>
          <p:cNvPr id="44" name="ctsGrid" hidden="1"/>
          <p:cNvGrpSpPr/>
          <p:nvPr/>
        </p:nvGrpSpPr>
        <p:grpSpPr>
          <a:xfrm>
            <a:off x="-293111" y="-269859"/>
            <a:ext cx="9730221" cy="5650995"/>
            <a:chOff x="-325663" y="-397872"/>
            <a:chExt cx="10678538" cy="7516818"/>
          </a:xfrm>
        </p:grpSpPr>
        <p:grpSp>
          <p:nvGrpSpPr>
            <p:cNvPr id="45" name="Left Arrows"/>
            <p:cNvGrpSpPr/>
            <p:nvPr userDrawn="1"/>
          </p:nvGrpSpPr>
          <p:grpSpPr>
            <a:xfrm>
              <a:off x="-325663" y="1550257"/>
              <a:ext cx="10678538" cy="4130512"/>
              <a:chOff x="-325663" y="1550257"/>
              <a:chExt cx="10678538" cy="4130512"/>
            </a:xfrm>
          </p:grpSpPr>
          <p:cxnSp>
            <p:nvCxnSpPr>
              <p:cNvPr id="60" name="Straight Arrow Connector 59"/>
              <p:cNvCxnSpPr/>
              <p:nvPr userDrawn="1"/>
            </p:nvCxnSpPr>
            <p:spPr>
              <a:xfrm>
                <a:off x="-325663" y="155025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a:xfrm>
                <a:off x="-325663"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userDrawn="1"/>
            </p:nvCxnSpPr>
            <p:spPr>
              <a:xfrm rot="10800000">
                <a:off x="10082869" y="155025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a:xfrm rot="10800000">
                <a:off x="10082874" y="1745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userDrawn="1"/>
            </p:nvCxnSpPr>
            <p:spPr>
              <a:xfrm>
                <a:off x="-325663" y="3577477"/>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a:xfrm>
                <a:off x="-325663"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a:xfrm rot="10800000">
                <a:off x="10082875" y="357747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userDrawn="1"/>
            </p:nvCxnSpPr>
            <p:spPr>
              <a:xfrm rot="10800000">
                <a:off x="10082875" y="3860885"/>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userDrawn="1"/>
            </p:nvCxnSpPr>
            <p:spPr>
              <a:xfrm>
                <a:off x="-325663" y="5680769"/>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userDrawn="1"/>
            </p:nvCxnSpPr>
            <p:spPr>
              <a:xfrm rot="10800000">
                <a:off x="10082874" y="5680768"/>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6" name="Top Arrows"/>
            <p:cNvGrpSpPr/>
            <p:nvPr userDrawn="1"/>
          </p:nvGrpSpPr>
          <p:grpSpPr>
            <a:xfrm>
              <a:off x="417779" y="-397872"/>
              <a:ext cx="9191653" cy="7516818"/>
              <a:chOff x="417779" y="-397872"/>
              <a:chExt cx="9191653" cy="7516818"/>
            </a:xfrm>
          </p:grpSpPr>
          <p:cxnSp>
            <p:nvCxnSpPr>
              <p:cNvPr id="50" name="Straight Arrow Connector 49"/>
              <p:cNvCxnSpPr/>
              <p:nvPr userDrawn="1"/>
            </p:nvCxnSpPr>
            <p:spPr>
              <a:xfrm rot="16200000" flipH="1">
                <a:off x="282779"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16200000" flipH="1">
                <a:off x="9474432" y="-262871"/>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rot="16200000" flipH="1">
                <a:off x="3121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rot="16200000" flipH="1">
                <a:off x="3459377"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userDrawn="1"/>
            </p:nvCxnSpPr>
            <p:spPr>
              <a:xfrm rot="16200000" flipH="1">
                <a:off x="6297905"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userDrawn="1"/>
            </p:nvCxnSpPr>
            <p:spPr>
              <a:xfrm rot="16200000" flipH="1">
                <a:off x="6636068" y="-262872"/>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userDrawn="1"/>
            </p:nvCxnSpPr>
            <p:spPr>
              <a:xfrm rot="5400000" flipH="1">
                <a:off x="3121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a:xfrm rot="5400000" flipH="1">
                <a:off x="3459377"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userDrawn="1"/>
            </p:nvCxnSpPr>
            <p:spPr>
              <a:xfrm rot="5400000" flipH="1">
                <a:off x="6297905"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a:xfrm rot="5400000" flipH="1">
                <a:off x="6636068"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userDrawn="1"/>
            </p:nvCxnSpPr>
            <p:spPr>
              <a:xfrm rot="16200000" flipH="1">
                <a:off x="4702668"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a:xfrm rot="16200000" flipH="1">
                <a:off x="5046232" y="-224990"/>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userDrawn="1"/>
            </p:nvCxnSpPr>
            <p:spPr>
              <a:xfrm rot="5400000" flipH="1">
                <a:off x="4707674"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a:xfrm rot="5400000" flipH="1">
                <a:off x="5043253"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47" name="Bottom Arrows"/>
            <p:cNvGrpSpPr/>
            <p:nvPr userDrawn="1"/>
          </p:nvGrpSpPr>
          <p:grpSpPr>
            <a:xfrm>
              <a:off x="417779" y="6848946"/>
              <a:ext cx="9191652" cy="270000"/>
              <a:chOff x="417779" y="6848946"/>
              <a:chExt cx="9191652" cy="270000"/>
            </a:xfrm>
          </p:grpSpPr>
          <p:cxnSp>
            <p:nvCxnSpPr>
              <p:cNvPr id="48" name="Straight Arrow Connector 47"/>
              <p:cNvCxnSpPr/>
              <p:nvPr userDrawn="1"/>
            </p:nvCxnSpPr>
            <p:spPr>
              <a:xfrm rot="5400000" flipH="1" flipV="1">
                <a:off x="282779"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a:xfrm rot="5400000" flipH="1" flipV="1">
                <a:off x="9474431" y="6983946"/>
                <a:ext cx="270000" cy="0"/>
              </a:xfrm>
              <a:prstGeom prst="straightConnector1">
                <a:avLst/>
              </a:prstGeom>
              <a:ln w="3175">
                <a:solidFill>
                  <a:schemeClr val="accent5"/>
                </a:solidFill>
                <a:tailEnd type="triangle" w="sm" len="sm"/>
              </a:ln>
            </p:spPr>
            <p:style>
              <a:lnRef idx="1">
                <a:schemeClr val="accent1"/>
              </a:lnRef>
              <a:fillRef idx="0">
                <a:schemeClr val="accent1"/>
              </a:fillRef>
              <a:effectRef idx="0">
                <a:schemeClr val="accent1"/>
              </a:effectRef>
              <a:fontRef idx="minor">
                <a:schemeClr val="tx1"/>
              </a:fontRef>
            </p:style>
          </p:cxnSp>
        </p:grpSp>
      </p:grpSp>
      <p:cxnSp>
        <p:nvCxnSpPr>
          <p:cNvPr id="39" name="Straight Connector 38"/>
          <p:cNvCxnSpPr/>
          <p:nvPr/>
        </p:nvCxnSpPr>
        <p:spPr>
          <a:xfrm>
            <a:off x="384225" y="4587974"/>
            <a:ext cx="8375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2" name="ctsSlideNumber"/>
          <p:cNvSpPr txBox="1"/>
          <p:nvPr/>
        </p:nvSpPr>
        <p:spPr>
          <a:xfrm>
            <a:off x="384225" y="4675222"/>
            <a:ext cx="307884" cy="244939"/>
          </a:xfrm>
          <a:prstGeom prst="rect">
            <a:avLst/>
          </a:prstGeom>
        </p:spPr>
        <p:txBody>
          <a:bodyPr vert="horz" lIns="0" tIns="0" rIns="0" bIns="0" rtlCol="0" anchor="t" anchorCtr="0">
            <a:noAutofit/>
          </a:bodyPr>
          <a:lstStyle>
            <a:defPPr>
              <a:defRPr lang="en-US"/>
            </a:defPPr>
            <a:lvl1pPr>
              <a:defRPr sz="1100" b="1">
                <a:solidFill>
                  <a:schemeClr val="tx2"/>
                </a:solidFill>
              </a:defRPr>
            </a:lvl1pPr>
          </a:lstStyle>
          <a:p>
            <a:pPr marL="0" lvl="0" indent="0">
              <a:buNone/>
            </a:pPr>
            <a:fld id="{7E0AAB16-D600-4C3A-90DB-32574670924F}" type="slidenum">
              <a:rPr lang="en-US" sz="1100" smtClean="0"/>
              <a:pPr marL="0" lvl="0" indent="0">
                <a:buNone/>
              </a:pPr>
              <a:t>‹#›</a:t>
            </a:fld>
            <a:endParaRPr lang="en-US" sz="1100" noProof="0" dirty="0"/>
          </a:p>
        </p:txBody>
      </p:sp>
      <p:sp>
        <p:nvSpPr>
          <p:cNvPr id="43" name="ctsFooter"/>
          <p:cNvSpPr txBox="1"/>
          <p:nvPr/>
        </p:nvSpPr>
        <p:spPr>
          <a:xfrm>
            <a:off x="753812" y="4675222"/>
            <a:ext cx="6281535" cy="150523"/>
          </a:xfrm>
          <a:prstGeom prst="rect">
            <a:avLst/>
          </a:prstGeom>
        </p:spPr>
        <p:txBody>
          <a:bodyPr vert="horz" lIns="0" tIns="0" rIns="0" bIns="0" rtlCol="0" anchor="t" anchorCtr="0">
            <a:noAutofit/>
          </a:bodyPr>
          <a:lstStyle>
            <a:defPPr>
              <a:defRPr lang="en-US"/>
            </a:defPPr>
            <a:lvl1pPr>
              <a:defRPr sz="1100">
                <a:solidFill>
                  <a:schemeClr val="tx2"/>
                </a:solidFill>
              </a:defRPr>
            </a:lvl1pPr>
          </a:lstStyle>
          <a:p>
            <a:pPr marL="0" marR="0" lvl="0" indent="0" algn="l" defTabSz="685804" rtl="0" eaLnBrk="1" fontAlgn="auto" latinLnBrk="0" hangingPunct="1">
              <a:lnSpc>
                <a:spcPct val="100000"/>
              </a:lnSpc>
              <a:spcBef>
                <a:spcPts val="0"/>
              </a:spcBef>
              <a:spcAft>
                <a:spcPts val="0"/>
              </a:spcAft>
              <a:buClr>
                <a:schemeClr val="accent2"/>
              </a:buClr>
              <a:buSzPct val="90000"/>
              <a:buFont typeface="Arial" panose="020B0604020202020204" pitchFamily="34" charset="0"/>
              <a:buNone/>
              <a:tabLst/>
              <a:defRPr/>
            </a:pPr>
            <a:r>
              <a:rPr lang="en-US" sz="1100" noProof="0" dirty="0" smtClean="0"/>
              <a:t>October </a:t>
            </a:r>
            <a:r>
              <a:rPr lang="en-US" sz="1100" noProof="0" dirty="0" smtClean="0"/>
              <a:t>2019</a:t>
            </a:r>
            <a:endParaRPr lang="en-US" sz="1100" noProof="0" dirty="0"/>
          </a:p>
        </p:txBody>
      </p:sp>
      <p:sp>
        <p:nvSpPr>
          <p:cNvPr id="2" name="ctsMasterTitlePlaceholder"/>
          <p:cNvSpPr>
            <a:spLocks noGrp="1"/>
          </p:cNvSpPr>
          <p:nvPr>
            <p:ph type="title"/>
          </p:nvPr>
        </p:nvSpPr>
        <p:spPr>
          <a:xfrm>
            <a:off x="384225" y="389804"/>
            <a:ext cx="5481031" cy="813794"/>
          </a:xfrm>
          <a:prstGeom prst="rect">
            <a:avLst/>
          </a:prstGeom>
        </p:spPr>
        <p:txBody>
          <a:bodyPr vert="horz" lIns="0" tIns="0" rIns="0" bIns="0" rtlCol="0" anchor="t" anchorCtr="0">
            <a:noAutofit/>
          </a:bodyPr>
          <a:lstStyle/>
          <a:p>
            <a:pPr lvl="0"/>
            <a:endParaRPr lang="en-US" noProof="0" dirty="0"/>
          </a:p>
        </p:txBody>
      </p:sp>
      <p:sp>
        <p:nvSpPr>
          <p:cNvPr id="4" name="ctsMasterTextPlaceholder"/>
          <p:cNvSpPr>
            <a:spLocks noGrp="1"/>
          </p:cNvSpPr>
          <p:nvPr>
            <p:ph type="body" idx="1"/>
          </p:nvPr>
        </p:nvSpPr>
        <p:spPr>
          <a:xfrm>
            <a:off x="384855" y="1347788"/>
            <a:ext cx="8374449" cy="2952750"/>
          </a:xfrm>
          <a:prstGeom prst="rect">
            <a:avLst/>
          </a:prstGeom>
        </p:spPr>
        <p:txBody>
          <a:bodyPr vert="horz" lIns="0" tIns="0" rIns="0" bIns="0" rtlCol="0">
            <a:noAutofit/>
          </a:bodyPr>
          <a:lstStyle/>
          <a:p>
            <a:pPr lvl="0"/>
            <a:r>
              <a:rPr lang="en-US" dirty="0"/>
              <a:t>Insert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pic>
        <p:nvPicPr>
          <p:cNvPr id="7" name="Logo">
            <a:extLst>
              <a:ext uri="{FF2B5EF4-FFF2-40B4-BE49-F238E27FC236}">
                <a16:creationId xmlns:a16="http://schemas.microsoft.com/office/drawing/2014/main" id="{D8DD366B-E925-4CEF-82D2-FFDEA0D606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90175" y="4675222"/>
            <a:ext cx="1569600" cy="227905"/>
          </a:xfrm>
          <a:prstGeom prst="rect">
            <a:avLst/>
          </a:prstGeom>
        </p:spPr>
      </p:pic>
      <p:pic>
        <p:nvPicPr>
          <p:cNvPr id="5" name="Picture 4"/>
          <p:cNvPicPr>
            <a:picLocks noChangeAspect="1"/>
          </p:cNvPicPr>
          <p:nvPr/>
        </p:nvPicPr>
        <p:blipFill>
          <a:blip r:embed="rId20"/>
          <a:stretch>
            <a:fillRect/>
          </a:stretch>
        </p:blipFill>
        <p:spPr>
          <a:xfrm>
            <a:off x="6173788" y="0"/>
            <a:ext cx="2970212" cy="536873"/>
          </a:xfrm>
          <a:prstGeom prst="rect">
            <a:avLst/>
          </a:prstGeom>
        </p:spPr>
      </p:pic>
    </p:spTree>
    <p:extLst>
      <p:ext uri="{BB962C8B-B14F-4D97-AF65-F5344CB8AC3E}">
        <p14:creationId xmlns:p14="http://schemas.microsoft.com/office/powerpoint/2010/main" val="9393719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71" r:id="rId5"/>
    <p:sldLayoutId id="2147483661" r:id="rId6"/>
    <p:sldLayoutId id="2147483668" r:id="rId7"/>
    <p:sldLayoutId id="2147483664" r:id="rId8"/>
    <p:sldLayoutId id="2147483665" r:id="rId9"/>
    <p:sldLayoutId id="2147483662" r:id="rId10"/>
    <p:sldLayoutId id="2147483667" r:id="rId11"/>
    <p:sldLayoutId id="2147483654" r:id="rId12"/>
    <p:sldLayoutId id="2147483655" r:id="rId13"/>
    <p:sldLayoutId id="2147483669" r:id="rId14"/>
    <p:sldLayoutId id="2147483666" r:id="rId15"/>
    <p:sldLayoutId id="2147483672" r:id="rId16"/>
    <p:sldLayoutId id="2147483673" r:id="rId17"/>
  </p:sldLayoutIdLst>
  <p:timing>
    <p:tnLst>
      <p:par>
        <p:cTn id="1" dur="indefinite" restart="never" nodeType="tmRoot"/>
      </p:par>
    </p:tnLst>
  </p:timing>
  <p:hf sldNum="0" hdr="0" ftr="0"/>
  <p:txStyles>
    <p:titleStyle>
      <a:lvl1pPr algn="l" defTabSz="685804" rtl="0" eaLnBrk="1" latinLnBrk="0" hangingPunct="1">
        <a:lnSpc>
          <a:spcPct val="90000"/>
        </a:lnSpc>
        <a:spcBef>
          <a:spcPct val="0"/>
        </a:spcBef>
        <a:buNone/>
        <a:defRPr lang="en-US" sz="3000" b="1" kern="1200" baseline="0" dirty="0">
          <a:solidFill>
            <a:schemeClr val="tx1"/>
          </a:solidFill>
          <a:latin typeface="+mj-lt"/>
          <a:ea typeface="+mj-ea"/>
          <a:cs typeface="+mj-cs"/>
        </a:defRPr>
      </a:lvl1pPr>
    </p:titleStyle>
    <p:body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4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4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9pPr>
    </p:bodyStyle>
    <p:otherStyle>
      <a:defPPr>
        <a:defRPr lang="en-US"/>
      </a:defPPr>
      <a:lvl1pPr marL="0" indent="0" algn="l" defTabSz="685804" rtl="0" eaLnBrk="1" latinLnBrk="0" hangingPunct="1">
        <a:spcBef>
          <a:spcPts val="204"/>
        </a:spcBef>
        <a:buFont typeface="Arial" panose="020B0604020202020204" pitchFamily="34" charset="0"/>
        <a:buNone/>
        <a:defRPr sz="816" kern="1200">
          <a:solidFill>
            <a:schemeClr val="tx1"/>
          </a:solidFill>
          <a:latin typeface="+mn-lt"/>
          <a:ea typeface="+mn-ea"/>
          <a:cs typeface="+mn-cs"/>
        </a:defRPr>
      </a:lvl1pPr>
      <a:lvl2pPr marL="123135" indent="-123135" algn="l" defTabSz="685804" rtl="0" eaLnBrk="1" latinLnBrk="0" hangingPunct="1">
        <a:buClr>
          <a:schemeClr val="accent2"/>
        </a:buClr>
        <a:buSzPct val="90000"/>
        <a:buFont typeface="Arial" panose="020B0604020202020204" pitchFamily="34" charset="0"/>
        <a:buChar char="●"/>
        <a:defRPr sz="816" kern="1200">
          <a:solidFill>
            <a:schemeClr val="tx1"/>
          </a:solidFill>
          <a:latin typeface="+mn-lt"/>
          <a:ea typeface="+mn-ea"/>
          <a:cs typeface="+mn-cs"/>
        </a:defRPr>
      </a:lvl2pPr>
      <a:lvl3pPr marL="246271"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3pPr>
      <a:lvl4pPr marL="369406"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4pPr>
      <a:lvl5pPr marL="49254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5pPr>
      <a:lvl6pPr marL="615677"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6pPr>
      <a:lvl7pPr marL="738812" indent="-123135" algn="l" defTabSz="685804" rtl="0" eaLnBrk="1" latinLnBrk="0" hangingPunct="1">
        <a:buClr>
          <a:schemeClr val="accent2"/>
        </a:buClr>
        <a:buFont typeface="Arial" panose="020B0604020202020204" pitchFamily="34" charset="0"/>
        <a:buChar char="–"/>
        <a:defRPr sz="816" kern="1200">
          <a:solidFill>
            <a:schemeClr val="tx1"/>
          </a:solidFill>
          <a:latin typeface="+mn-lt"/>
          <a:ea typeface="+mn-ea"/>
          <a:cs typeface="+mn-cs"/>
        </a:defRPr>
      </a:lvl7pPr>
      <a:lvl8pPr marL="861948"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8pPr>
      <a:lvl9pPr marL="985083" indent="-123135" algn="l" defTabSz="685804" rtl="0" eaLnBrk="1" latinLnBrk="0" hangingPunct="1">
        <a:buClr>
          <a:schemeClr val="accent2"/>
        </a:buClr>
        <a:buFont typeface="Arial" panose="020B0604020202020204" pitchFamily="34" charset="0"/>
        <a:buChar char="–"/>
        <a:defRPr sz="816" kern="1200" baseline="0">
          <a:solidFill>
            <a:schemeClr val="tx1"/>
          </a:solidFill>
          <a:latin typeface="+mn-lt"/>
          <a:ea typeface="+mn-ea"/>
          <a:cs typeface="+mn-cs"/>
        </a:defRPr>
      </a:lvl9pPr>
    </p:otherStyle>
  </p:txStyles>
  <p:extLst mod="1">
    <p:ext uri="{27BBF7A9-308A-43DC-89C8-2F10F3537804}">
      <p15:sldGuideLst xmlns:p15="http://schemas.microsoft.com/office/powerpoint/2012/main">
        <p15:guide id="1" pos="242" userDrawn="1">
          <p15:clr>
            <a:srgbClr val="F26B43"/>
          </p15:clr>
        </p15:guide>
        <p15:guide id="2" pos="5518" userDrawn="1">
          <p15:clr>
            <a:srgbClr val="F26B43"/>
          </p15:clr>
        </p15:guide>
        <p15:guide id="7" pos="3889" userDrawn="1">
          <p15:clr>
            <a:srgbClr val="F26B43"/>
          </p15:clr>
        </p15:guide>
        <p15:guide id="8" pos="3695" userDrawn="1">
          <p15:clr>
            <a:srgbClr val="F26B43"/>
          </p15:clr>
        </p15:guide>
        <p15:guide id="9" pos="2065" userDrawn="1">
          <p15:clr>
            <a:srgbClr val="F26B43"/>
          </p15:clr>
        </p15:guide>
        <p15:guide id="10" pos="1871" userDrawn="1">
          <p15:clr>
            <a:srgbClr val="F26B43"/>
          </p15:clr>
        </p15:guide>
        <p15:guide id="11" pos="2781" userDrawn="1">
          <p15:clr>
            <a:srgbClr val="F26B43"/>
          </p15:clr>
        </p15:guide>
        <p15:guide id="12" pos="2976" userDrawn="1">
          <p15:clr>
            <a:srgbClr val="F26B43"/>
          </p15:clr>
        </p15:guide>
        <p15:guide id="13" orient="horz" pos="1713" userDrawn="1">
          <p15:clr>
            <a:srgbClr val="F26B43"/>
          </p15:clr>
        </p15:guide>
        <p15:guide id="14" orient="horz" pos="1847" userDrawn="1">
          <p15:clr>
            <a:srgbClr val="F26B43"/>
          </p15:clr>
        </p15:guide>
        <p15:guide id="17" orient="horz" pos="2709" userDrawn="1">
          <p15:clr>
            <a:srgbClr val="F26B43"/>
          </p15:clr>
        </p15:guide>
        <p15:guide id="19" orient="horz" pos="758" userDrawn="1">
          <p15:clr>
            <a:srgbClr val="F26B43"/>
          </p15:clr>
        </p15:guide>
        <p15:guide id="20" orient="horz" pos="8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New Energy Technology and Marke</a:t>
            </a:r>
            <a:r>
              <a:rPr lang="en-US" dirty="0" smtClean="0"/>
              <a:t>t Intelligence</a:t>
            </a:r>
            <a:endParaRPr lang="en-US" dirty="0"/>
          </a:p>
        </p:txBody>
      </p:sp>
      <p:sp>
        <p:nvSpPr>
          <p:cNvPr id="7" name="Subtitle 6"/>
          <p:cNvSpPr>
            <a:spLocks noGrp="1"/>
          </p:cNvSpPr>
          <p:nvPr>
            <p:ph type="subTitle" idx="1"/>
          </p:nvPr>
        </p:nvSpPr>
        <p:spPr>
          <a:xfrm>
            <a:off x="395536" y="2718646"/>
            <a:ext cx="4680983" cy="318924"/>
          </a:xfrm>
        </p:spPr>
        <p:txBody>
          <a:bodyPr/>
          <a:lstStyle/>
          <a:p>
            <a:r>
              <a:rPr lang="en-US" dirty="0" smtClean="0"/>
              <a:t>North America</a:t>
            </a:r>
            <a:endParaRPr lang="en-US" dirty="0"/>
          </a:p>
        </p:txBody>
      </p:sp>
      <p:sp>
        <p:nvSpPr>
          <p:cNvPr id="8" name="Text Placeholder 7"/>
          <p:cNvSpPr>
            <a:spLocks noGrp="1"/>
          </p:cNvSpPr>
          <p:nvPr>
            <p:ph type="body" sz="quarter" idx="11"/>
          </p:nvPr>
        </p:nvSpPr>
        <p:spPr/>
        <p:txBody>
          <a:bodyPr/>
          <a:lstStyle/>
          <a:p>
            <a:r>
              <a:rPr lang="en-US" dirty="0" smtClean="0"/>
              <a:t>Chris </a:t>
            </a:r>
            <a:r>
              <a:rPr lang="en-US" dirty="0" err="1" smtClean="0"/>
              <a:t>Dass</a:t>
            </a:r>
            <a:r>
              <a:rPr lang="en-US" dirty="0" smtClean="0"/>
              <a:t> </a:t>
            </a:r>
            <a:r>
              <a:rPr lang="en-US" dirty="0" err="1" smtClean="0"/>
              <a:t>Patacsil</a:t>
            </a:r>
            <a:endParaRPr lang="en-US" dirty="0"/>
          </a:p>
        </p:txBody>
      </p:sp>
      <p:sp>
        <p:nvSpPr>
          <p:cNvPr id="33" name="Date Placeholder 32"/>
          <p:cNvSpPr>
            <a:spLocks noGrp="1"/>
          </p:cNvSpPr>
          <p:nvPr>
            <p:ph type="dt" sz="half" idx="12"/>
          </p:nvPr>
        </p:nvSpPr>
        <p:spPr/>
        <p:txBody>
          <a:bodyPr/>
          <a:lstStyle/>
          <a:p>
            <a:r>
              <a:rPr lang="en-US" dirty="0" smtClean="0"/>
              <a:t>October </a:t>
            </a:r>
            <a:r>
              <a:rPr lang="en-US" dirty="0" smtClean="0"/>
              <a:t>2019</a:t>
            </a:r>
            <a:endParaRPr lang="en-US" dirty="0"/>
          </a:p>
        </p:txBody>
      </p:sp>
    </p:spTree>
    <p:extLst>
      <p:ext uri="{BB962C8B-B14F-4D97-AF65-F5344CB8AC3E}">
        <p14:creationId xmlns:p14="http://schemas.microsoft.com/office/powerpoint/2010/main" val="1140876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idx="1"/>
          </p:nvPr>
        </p:nvSpPr>
        <p:spPr/>
        <p:txBody>
          <a:bodyPr/>
          <a:lstStyle/>
          <a:p>
            <a:r>
              <a:rPr lang="en-US" dirty="0"/>
              <a:t>U.S. electricity generation by fuel type </a:t>
            </a:r>
            <a:r>
              <a:rPr lang="en-US" dirty="0" smtClean="0"/>
              <a:t>(%)</a:t>
            </a:r>
            <a:endParaRPr lang="en-US" dirty="0"/>
          </a:p>
        </p:txBody>
      </p:sp>
      <p:sp>
        <p:nvSpPr>
          <p:cNvPr id="4" name="Text Placeholder 3"/>
          <p:cNvSpPr>
            <a:spLocks noGrp="1"/>
          </p:cNvSpPr>
          <p:nvPr>
            <p:ph type="body" sz="quarter" idx="3"/>
          </p:nvPr>
        </p:nvSpPr>
        <p:spPr>
          <a:xfrm>
            <a:off x="4547288" y="1347614"/>
            <a:ext cx="4417200" cy="244939"/>
          </a:xfrm>
        </p:spPr>
        <p:txBody>
          <a:bodyPr/>
          <a:lstStyle/>
          <a:p>
            <a:r>
              <a:rPr lang="en-US" dirty="0"/>
              <a:t>U.S. electricity generation by fuel type (</a:t>
            </a:r>
            <a:r>
              <a:rPr lang="en-US" dirty="0" err="1"/>
              <a:t>TWh</a:t>
            </a:r>
            <a:r>
              <a:rPr lang="en-US" dirty="0"/>
              <a:t>)</a:t>
            </a:r>
          </a:p>
          <a:p>
            <a:endParaRPr lang="en-US" dirty="0"/>
          </a:p>
        </p:txBody>
      </p:sp>
      <p:sp>
        <p:nvSpPr>
          <p:cNvPr id="7" name="Title 6"/>
          <p:cNvSpPr>
            <a:spLocks noGrp="1"/>
          </p:cNvSpPr>
          <p:nvPr>
            <p:ph type="title"/>
          </p:nvPr>
        </p:nvSpPr>
        <p:spPr/>
        <p:txBody>
          <a:bodyPr/>
          <a:lstStyle/>
          <a:p>
            <a:r>
              <a:rPr lang="en-US" dirty="0" smtClean="0"/>
              <a:t>U.S. energy overview: Electricity </a:t>
            </a:r>
            <a:r>
              <a:rPr lang="en-US" dirty="0"/>
              <a:t>generation mix</a:t>
            </a:r>
          </a:p>
        </p:txBody>
      </p:sp>
      <p:graphicFrame>
        <p:nvGraphicFramePr>
          <p:cNvPr id="8" name="Content Placeholder 17">
            <a:extLst>
              <a:ext uri="{FF2B5EF4-FFF2-40B4-BE49-F238E27FC236}">
                <a16:creationId xmlns:a16="http://schemas.microsoft.com/office/drawing/2014/main" id="{00000000-0008-0000-0100-000024000000}"/>
              </a:ext>
            </a:extLst>
          </p:cNvPr>
          <p:cNvGraphicFramePr>
            <a:graphicFrameLocks noGrp="1"/>
          </p:cNvGraphicFramePr>
          <p:nvPr>
            <p:ph sz="quarter" idx="11"/>
            <p:extLst/>
          </p:nvPr>
        </p:nvGraphicFramePr>
        <p:xfrm>
          <a:off x="384175" y="1592263"/>
          <a:ext cx="4619625" cy="270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15">
            <a:extLst>
              <a:ext uri="{FF2B5EF4-FFF2-40B4-BE49-F238E27FC236}">
                <a16:creationId xmlns:a16="http://schemas.microsoft.com/office/drawing/2014/main" id="{00000000-0008-0000-0100-00000C000000}"/>
              </a:ext>
            </a:extLst>
          </p:cNvPr>
          <p:cNvGraphicFramePr>
            <a:graphicFrameLocks noGrp="1"/>
          </p:cNvGraphicFramePr>
          <p:nvPr>
            <p:ph sz="quarter" idx="12"/>
            <p:extLst/>
          </p:nvPr>
        </p:nvGraphicFramePr>
        <p:xfrm>
          <a:off x="5003800" y="1592263"/>
          <a:ext cx="3756025" cy="2708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605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2800" dirty="0" smtClean="0"/>
              <a:t>Electricity generation, U.S.</a:t>
            </a:r>
            <a:endParaRPr lang="en-GB" sz="2800" dirty="0"/>
          </a:p>
        </p:txBody>
      </p:sp>
      <p:sp>
        <p:nvSpPr>
          <p:cNvPr id="5" name="Text Placeholder 1"/>
          <p:cNvSpPr txBox="1">
            <a:spLocks/>
          </p:cNvSpPr>
          <p:nvPr/>
        </p:nvSpPr>
        <p:spPr>
          <a:xfrm>
            <a:off x="372914" y="4371950"/>
            <a:ext cx="8375550" cy="146895"/>
          </a:xfrm>
          <a:prstGeom prst="rect">
            <a:avLst/>
          </a:prstGeom>
        </p:spPr>
        <p:txBody>
          <a:bodyPr vert="horz" lIns="0" tIns="0" rIns="0" bIns="0" rtlCol="0" anchor="b" anchorCtr="0">
            <a:noAutofit/>
          </a:bodyPr>
          <a:lstStyle>
            <a:lvl1pPr marL="0" indent="0" algn="l" defTabSz="685804" rtl="0" eaLnBrk="1" latinLnBrk="0" hangingPunct="1">
              <a:spcBef>
                <a:spcPts val="600"/>
              </a:spcBef>
              <a:buClr>
                <a:schemeClr val="accent2"/>
              </a:buClr>
              <a:buSzPct val="90000"/>
              <a:buFont typeface="Arial" panose="020B0604020202020204" pitchFamily="34" charset="0"/>
              <a:buNone/>
              <a:defRPr sz="1000" i="1"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4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9pPr>
          </a:lstStyle>
          <a:p>
            <a:r>
              <a:rPr lang="en-GB" dirty="0" smtClean="0"/>
              <a:t>Source: BloombergNEF</a:t>
            </a:r>
            <a:endParaRPr lang="en-GB" dirty="0"/>
          </a:p>
        </p:txBody>
      </p:sp>
      <p:pic>
        <p:nvPicPr>
          <p:cNvPr id="3" name="Content Placeholder 2"/>
          <p:cNvPicPr>
            <a:picLocks noGrp="1" noChangeAspect="1"/>
          </p:cNvPicPr>
          <p:nvPr>
            <p:ph sz="quarter" idx="11"/>
          </p:nvPr>
        </p:nvPicPr>
        <p:blipFill>
          <a:blip r:embed="rId3"/>
          <a:stretch>
            <a:fillRect/>
          </a:stretch>
        </p:blipFill>
        <p:spPr>
          <a:xfrm>
            <a:off x="384175" y="987574"/>
            <a:ext cx="7018420" cy="3384376"/>
          </a:xfrm>
          <a:prstGeom prst="rect">
            <a:avLst/>
          </a:prstGeom>
        </p:spPr>
      </p:pic>
      <p:sp>
        <p:nvSpPr>
          <p:cNvPr id="8"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New Energy Outlook 2019</a:t>
            </a:r>
            <a:endParaRPr lang="en-US" sz="748" b="1" dirty="0"/>
          </a:p>
        </p:txBody>
      </p:sp>
    </p:spTree>
    <p:extLst>
      <p:ext uri="{BB962C8B-B14F-4D97-AF65-F5344CB8AC3E}">
        <p14:creationId xmlns:p14="http://schemas.microsoft.com/office/powerpoint/2010/main" val="99906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p:cNvPicPr>
            <a:picLocks noGrp="1" noChangeAspect="1"/>
          </p:cNvPicPr>
          <p:nvPr>
            <p:ph sz="quarter" idx="11"/>
          </p:nvPr>
        </p:nvPicPr>
        <p:blipFill>
          <a:blip r:embed="rId3"/>
          <a:stretch>
            <a:fillRect/>
          </a:stretch>
        </p:blipFill>
        <p:spPr>
          <a:xfrm>
            <a:off x="384175" y="1385323"/>
            <a:ext cx="8375650" cy="2877679"/>
          </a:xfrm>
          <a:prstGeom prst="rect">
            <a:avLst/>
          </a:prstGeom>
        </p:spPr>
      </p:pic>
      <p:sp>
        <p:nvSpPr>
          <p:cNvPr id="8" name="Title 7"/>
          <p:cNvSpPr>
            <a:spLocks noGrp="1"/>
          </p:cNvSpPr>
          <p:nvPr>
            <p:ph type="title"/>
          </p:nvPr>
        </p:nvSpPr>
        <p:spPr>
          <a:xfrm>
            <a:off x="384225" y="389804"/>
            <a:ext cx="7500143" cy="813794"/>
          </a:xfrm>
        </p:spPr>
        <p:txBody>
          <a:bodyPr/>
          <a:lstStyle/>
          <a:p>
            <a:r>
              <a:rPr lang="en-US" dirty="0" smtClean="0"/>
              <a:t>U.S. energy overview: Completed </a:t>
            </a:r>
            <a:br>
              <a:rPr lang="en-US" dirty="0" smtClean="0"/>
            </a:br>
            <a:r>
              <a:rPr lang="en-US" dirty="0" smtClean="0"/>
              <a:t>and </a:t>
            </a:r>
            <a:r>
              <a:rPr lang="en-US" dirty="0"/>
              <a:t>announced coal-fired plant retirements</a:t>
            </a:r>
          </a:p>
        </p:txBody>
      </p:sp>
      <p:sp>
        <p:nvSpPr>
          <p:cNvPr id="10" name="Text Placeholder 9"/>
          <p:cNvSpPr>
            <a:spLocks noGrp="1"/>
          </p:cNvSpPr>
          <p:nvPr>
            <p:ph type="body" sz="quarter" idx="13"/>
          </p:nvPr>
        </p:nvSpPr>
        <p:spPr/>
        <p:txBody>
          <a:bodyPr/>
          <a:lstStyle/>
          <a:p>
            <a:r>
              <a:rPr lang="en-US" dirty="0"/>
              <a:t>Source: EIA, company announcements, </a:t>
            </a:r>
            <a:r>
              <a:rPr lang="en-US" dirty="0" err="1"/>
              <a:t>BloombergNEF</a:t>
            </a:r>
            <a:r>
              <a:rPr lang="en-US" dirty="0"/>
              <a:t>  Notes: “Retirements” does not include conversions from coal to natural gas or biomass; includes retirements or announced retirements reported to the EIA through October 2018. All capacity figures represent summer generating capacity</a:t>
            </a:r>
            <a:r>
              <a:rPr lang="en-US" dirty="0" smtClean="0"/>
              <a:t>.</a:t>
            </a:r>
            <a:endParaRPr lang="en-US" dirty="0"/>
          </a:p>
        </p:txBody>
      </p:sp>
    </p:spTree>
    <p:extLst>
      <p:ext uri="{BB962C8B-B14F-4D97-AF65-F5344CB8AC3E}">
        <p14:creationId xmlns:p14="http://schemas.microsoft.com/office/powerpoint/2010/main" val="3640913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225" y="389804"/>
            <a:ext cx="6492031" cy="813794"/>
          </a:xfrm>
        </p:spPr>
        <p:txBody>
          <a:bodyPr/>
          <a:lstStyle/>
          <a:p>
            <a:r>
              <a:rPr lang="en-GB" dirty="0"/>
              <a:t>U.S. energy overview: Electric </a:t>
            </a:r>
            <a:br>
              <a:rPr lang="en-GB" dirty="0"/>
            </a:br>
            <a:r>
              <a:rPr lang="en-GB" dirty="0"/>
              <a:t>generating capacity build by fuel type</a:t>
            </a:r>
            <a:endParaRPr lang="en-US" dirty="0"/>
          </a:p>
        </p:txBody>
      </p:sp>
      <p:sp>
        <p:nvSpPr>
          <p:cNvPr id="4" name="Text Placeholder 3"/>
          <p:cNvSpPr>
            <a:spLocks noGrp="1"/>
          </p:cNvSpPr>
          <p:nvPr>
            <p:ph type="body" sz="quarter" idx="13"/>
          </p:nvPr>
        </p:nvSpPr>
        <p:spPr/>
        <p:txBody>
          <a:bodyPr/>
          <a:lstStyle/>
          <a:p>
            <a:r>
              <a:rPr lang="en-GB" dirty="0"/>
              <a:t>Source: EIA, </a:t>
            </a:r>
            <a:r>
              <a:rPr lang="en-GB" dirty="0" err="1"/>
              <a:t>BloombergNEF</a:t>
            </a:r>
            <a:r>
              <a:rPr lang="en-GB" dirty="0"/>
              <a:t>   Note: All values are shown in AC except solar, which is included as DC capacity. “Renewables” here does not include hydro, which is shown separately. </a:t>
            </a:r>
            <a:r>
              <a:rPr lang="en-US" dirty="0"/>
              <a:t>All capacity figures represent summer generating capacity. Includes installations or planned installations reported to the EIA through October 2018, as well as BNEF projections</a:t>
            </a:r>
            <a:r>
              <a:rPr lang="en-US" dirty="0" smtClean="0"/>
              <a:t>.</a:t>
            </a:r>
            <a:endParaRPr lang="en-US" dirty="0"/>
          </a:p>
        </p:txBody>
      </p:sp>
      <p:graphicFrame>
        <p:nvGraphicFramePr>
          <p:cNvPr id="5" name="Content Placeholder 7">
            <a:extLst>
              <a:ext uri="{FF2B5EF4-FFF2-40B4-BE49-F238E27FC236}">
                <a16:creationId xmlns:a16="http://schemas.microsoft.com/office/drawing/2014/main" id="{00000000-0008-0000-0100-000003000000}"/>
              </a:ext>
            </a:extLst>
          </p:cNvPr>
          <p:cNvGraphicFramePr>
            <a:graphicFrameLocks noGrp="1"/>
          </p:cNvGraphicFramePr>
          <p:nvPr>
            <p:ph sz="quarter" idx="11"/>
            <p:extLst>
              <p:ext uri="{D42A27DB-BD31-4B8C-83A1-F6EECF244321}">
                <p14:modId xmlns:p14="http://schemas.microsoft.com/office/powerpoint/2010/main" val="1663641444"/>
              </p:ext>
            </p:extLst>
          </p:nvPr>
        </p:nvGraphicFramePr>
        <p:xfrm>
          <a:off x="384175" y="1347788"/>
          <a:ext cx="8375650" cy="2952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146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225" y="389804"/>
            <a:ext cx="6276007" cy="813794"/>
          </a:xfrm>
        </p:spPr>
        <p:txBody>
          <a:bodyPr/>
          <a:lstStyle/>
          <a:p>
            <a:r>
              <a:rPr lang="en-GB" dirty="0"/>
              <a:t>U.S. energy overview: Renewable energy capacity build by technology</a:t>
            </a:r>
            <a:endParaRPr lang="en-US" dirty="0"/>
          </a:p>
        </p:txBody>
      </p:sp>
      <p:sp>
        <p:nvSpPr>
          <p:cNvPr id="4" name="Text Placeholder 3"/>
          <p:cNvSpPr>
            <a:spLocks noGrp="1"/>
          </p:cNvSpPr>
          <p:nvPr>
            <p:ph type="body" sz="quarter" idx="13"/>
          </p:nvPr>
        </p:nvSpPr>
        <p:spPr/>
        <p:txBody>
          <a:bodyPr/>
          <a:lstStyle/>
          <a:p>
            <a:r>
              <a:rPr lang="en-GB" dirty="0"/>
              <a:t>Source: </a:t>
            </a:r>
            <a:r>
              <a:rPr lang="en-GB" dirty="0" err="1"/>
              <a:t>BloombergNEF</a:t>
            </a:r>
            <a:r>
              <a:rPr lang="en-GB" dirty="0"/>
              <a:t>, EIA   Notes: All values are shown in AC except solar, which is included as DC capacity. Numbers include utility-scale (&gt;1MW) projects of all types, rooftop solar, and small- and medium-sized wind. </a:t>
            </a:r>
            <a:r>
              <a:rPr lang="en-US" dirty="0"/>
              <a:t>Includes installations or planned installations reported to the EIA through October 2018, as well as BNEF projections</a:t>
            </a:r>
            <a:r>
              <a:rPr lang="en-US" dirty="0" smtClean="0"/>
              <a:t>.</a:t>
            </a:r>
            <a:endParaRPr lang="en-GB" dirty="0"/>
          </a:p>
        </p:txBody>
      </p:sp>
      <p:graphicFrame>
        <p:nvGraphicFramePr>
          <p:cNvPr id="5" name="Content Placeholder 7">
            <a:extLst>
              <a:ext uri="{FF2B5EF4-FFF2-40B4-BE49-F238E27FC236}">
                <a16:creationId xmlns:a16="http://schemas.microsoft.com/office/drawing/2014/main" id="{00000000-0008-0000-0100-000003000000}"/>
              </a:ext>
            </a:extLst>
          </p:cNvPr>
          <p:cNvGraphicFramePr>
            <a:graphicFrameLocks noGrp="1"/>
          </p:cNvGraphicFramePr>
          <p:nvPr>
            <p:ph sz="quarter" idx="11"/>
            <p:extLst>
              <p:ext uri="{D42A27DB-BD31-4B8C-83A1-F6EECF244321}">
                <p14:modId xmlns:p14="http://schemas.microsoft.com/office/powerpoint/2010/main" val="2702726063"/>
              </p:ext>
            </p:extLst>
          </p:nvPr>
        </p:nvGraphicFramePr>
        <p:xfrm>
          <a:off x="384175" y="1347788"/>
          <a:ext cx="8375650" cy="280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608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Source: </a:t>
            </a:r>
            <a:r>
              <a:rPr lang="en-US" dirty="0" err="1"/>
              <a:t>BloombergNEF</a:t>
            </a:r>
            <a:r>
              <a:rPr lang="en-US" dirty="0"/>
              <a:t>, EIA   Notes: All values are shown in AC except solar, which is included as DC capacity. Hydropower capacity and generation exclude pumped storage facilities (unlike in past </a:t>
            </a:r>
            <a:r>
              <a:rPr lang="en-US" dirty="0" err="1"/>
              <a:t>Factbooks</a:t>
            </a:r>
            <a:r>
              <a:rPr lang="en-US" dirty="0"/>
              <a:t>). Totals may not sum due to rounding. </a:t>
            </a:r>
            <a:r>
              <a:rPr lang="en-GB" dirty="0"/>
              <a:t>Values for 2018 are projected, accounting for seasonality, based on latest monthly values from EIA (data available through October 2018)</a:t>
            </a:r>
            <a:r>
              <a:rPr lang="en-US" dirty="0"/>
              <a:t> </a:t>
            </a:r>
          </a:p>
        </p:txBody>
      </p:sp>
      <p:sp>
        <p:nvSpPr>
          <p:cNvPr id="3" name="Text Placeholder 2"/>
          <p:cNvSpPr>
            <a:spLocks noGrp="1"/>
          </p:cNvSpPr>
          <p:nvPr>
            <p:ph type="body" idx="1"/>
          </p:nvPr>
        </p:nvSpPr>
        <p:spPr/>
        <p:txBody>
          <a:bodyPr/>
          <a:lstStyle/>
          <a:p>
            <a:r>
              <a:rPr lang="en-US" dirty="0"/>
              <a:t>U.S. electricity generation by fuel type </a:t>
            </a:r>
            <a:r>
              <a:rPr lang="en-US" dirty="0" smtClean="0"/>
              <a:t>(%)</a:t>
            </a:r>
            <a:endParaRPr lang="en-US" dirty="0"/>
          </a:p>
        </p:txBody>
      </p:sp>
      <p:sp>
        <p:nvSpPr>
          <p:cNvPr id="4" name="Text Placeholder 3"/>
          <p:cNvSpPr>
            <a:spLocks noGrp="1"/>
          </p:cNvSpPr>
          <p:nvPr>
            <p:ph type="body" sz="quarter" idx="3"/>
          </p:nvPr>
        </p:nvSpPr>
        <p:spPr>
          <a:xfrm>
            <a:off x="4702615" y="1347613"/>
            <a:ext cx="3985152" cy="244939"/>
          </a:xfrm>
        </p:spPr>
        <p:txBody>
          <a:bodyPr/>
          <a:lstStyle/>
          <a:p>
            <a:pPr algn="just"/>
            <a:r>
              <a:rPr lang="en-US" dirty="0"/>
              <a:t>U.S. renewable generation by </a:t>
            </a:r>
            <a:r>
              <a:rPr lang="en-US" dirty="0" smtClean="0"/>
              <a:t>technology</a:t>
            </a:r>
            <a:endParaRPr lang="en-US" dirty="0"/>
          </a:p>
        </p:txBody>
      </p:sp>
      <p:sp>
        <p:nvSpPr>
          <p:cNvPr id="7" name="Title 6"/>
          <p:cNvSpPr>
            <a:spLocks noGrp="1"/>
          </p:cNvSpPr>
          <p:nvPr>
            <p:ph type="title"/>
          </p:nvPr>
        </p:nvSpPr>
        <p:spPr/>
        <p:txBody>
          <a:bodyPr/>
          <a:lstStyle/>
          <a:p>
            <a:r>
              <a:rPr lang="en-US" dirty="0" smtClean="0"/>
              <a:t>U.S. energy overview: Electricity </a:t>
            </a:r>
            <a:r>
              <a:rPr lang="en-US" dirty="0"/>
              <a:t>generation mix</a:t>
            </a:r>
          </a:p>
        </p:txBody>
      </p:sp>
      <p:graphicFrame>
        <p:nvGraphicFramePr>
          <p:cNvPr id="10" name="Content Placeholder 11">
            <a:extLst>
              <a:ext uri="{FF2B5EF4-FFF2-40B4-BE49-F238E27FC236}">
                <a16:creationId xmlns:a16="http://schemas.microsoft.com/office/drawing/2014/main" id="{00000000-0008-0000-0100-000007000000}"/>
              </a:ext>
            </a:extLst>
          </p:cNvPr>
          <p:cNvGraphicFramePr>
            <a:graphicFrameLocks noGrp="1"/>
          </p:cNvGraphicFramePr>
          <p:nvPr>
            <p:ph sz="quarter" idx="12"/>
            <p:extLst>
              <p:ext uri="{D42A27DB-BD31-4B8C-83A1-F6EECF244321}">
                <p14:modId xmlns:p14="http://schemas.microsoft.com/office/powerpoint/2010/main" val="107599182"/>
              </p:ext>
            </p:extLst>
          </p:nvPr>
        </p:nvGraphicFramePr>
        <p:xfrm>
          <a:off x="5148064" y="1592263"/>
          <a:ext cx="3539753" cy="256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1">
            <a:extLst>
              <a:ext uri="{FF2B5EF4-FFF2-40B4-BE49-F238E27FC236}">
                <a16:creationId xmlns:a16="http://schemas.microsoft.com/office/drawing/2014/main" id="{00000000-0008-0000-0100-000009000000}"/>
              </a:ext>
            </a:extLst>
          </p:cNvPr>
          <p:cNvGraphicFramePr>
            <a:graphicFrameLocks noGrp="1"/>
          </p:cNvGraphicFramePr>
          <p:nvPr>
            <p:ph sz="quarter" idx="11"/>
            <p:extLst>
              <p:ext uri="{D42A27DB-BD31-4B8C-83A1-F6EECF244321}">
                <p14:modId xmlns:p14="http://schemas.microsoft.com/office/powerpoint/2010/main" val="3366226674"/>
              </p:ext>
            </p:extLst>
          </p:nvPr>
        </p:nvGraphicFramePr>
        <p:xfrm>
          <a:off x="384174" y="1592263"/>
          <a:ext cx="4763890" cy="25636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7240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4225" y="389804"/>
            <a:ext cx="6924079" cy="813794"/>
          </a:xfrm>
        </p:spPr>
        <p:txBody>
          <a:bodyPr/>
          <a:lstStyle/>
          <a:p>
            <a:r>
              <a:rPr lang="en-US" dirty="0" smtClean="0"/>
              <a:t>U.S. energy overview: Jobs </a:t>
            </a:r>
            <a:r>
              <a:rPr lang="en-US" dirty="0"/>
              <a:t>in </a:t>
            </a:r>
            <a:r>
              <a:rPr lang="en-US" dirty="0" smtClean="0"/>
              <a:t/>
            </a:r>
            <a:br>
              <a:rPr lang="en-US" dirty="0" smtClean="0"/>
            </a:br>
            <a:r>
              <a:rPr lang="en-US" dirty="0" smtClean="0"/>
              <a:t>select </a:t>
            </a:r>
            <a:r>
              <a:rPr lang="en-US" dirty="0"/>
              <a:t>segments of the energy sector</a:t>
            </a:r>
          </a:p>
        </p:txBody>
      </p:sp>
      <p:sp>
        <p:nvSpPr>
          <p:cNvPr id="9" name="Text Placeholder 8"/>
          <p:cNvSpPr>
            <a:spLocks noGrp="1"/>
          </p:cNvSpPr>
          <p:nvPr>
            <p:ph type="body" idx="1"/>
          </p:nvPr>
        </p:nvSpPr>
        <p:spPr>
          <a:xfrm>
            <a:off x="384225" y="1131590"/>
            <a:ext cx="5481031" cy="244939"/>
          </a:xfrm>
        </p:spPr>
        <p:txBody>
          <a:bodyPr/>
          <a:lstStyle/>
          <a:p>
            <a:r>
              <a:rPr lang="en-US" dirty="0"/>
              <a:t>Jobs in select energy segments, </a:t>
            </a:r>
            <a:r>
              <a:rPr lang="en-US" dirty="0" smtClean="0"/>
              <a:t>2017</a:t>
            </a:r>
            <a:endParaRPr lang="en-US" dirty="0">
              <a:solidFill>
                <a:srgbClr val="FF0000"/>
              </a:solidFill>
            </a:endParaRPr>
          </a:p>
        </p:txBody>
      </p:sp>
      <p:sp>
        <p:nvSpPr>
          <p:cNvPr id="12" name="Text Placeholder 11"/>
          <p:cNvSpPr>
            <a:spLocks noGrp="1"/>
          </p:cNvSpPr>
          <p:nvPr>
            <p:ph type="body" idx="15"/>
          </p:nvPr>
        </p:nvSpPr>
        <p:spPr>
          <a:xfrm>
            <a:off x="393357" y="3584660"/>
            <a:ext cx="5481031" cy="244939"/>
          </a:xfrm>
        </p:spPr>
        <p:txBody>
          <a:bodyPr/>
          <a:lstStyle/>
          <a:p>
            <a:r>
              <a:rPr lang="en-US" dirty="0"/>
              <a:t>Sustainable energy jobs, </a:t>
            </a:r>
            <a:r>
              <a:rPr lang="en-US" dirty="0" smtClean="0"/>
              <a:t>2017</a:t>
            </a:r>
            <a:endParaRPr lang="en-US" dirty="0"/>
          </a:p>
        </p:txBody>
      </p:sp>
      <p:sp>
        <p:nvSpPr>
          <p:cNvPr id="13" name="Text Placeholder 12"/>
          <p:cNvSpPr>
            <a:spLocks noGrp="1"/>
          </p:cNvSpPr>
          <p:nvPr>
            <p:ph type="body" sz="quarter" idx="16"/>
          </p:nvPr>
        </p:nvSpPr>
        <p:spPr/>
        <p:txBody>
          <a:bodyPr/>
          <a:lstStyle/>
          <a:p>
            <a:r>
              <a:rPr lang="en-US" sz="750" dirty="0"/>
              <a:t>Source: The U.S. Energy Employment Report, NASEO and EFI. Notes: The data provided relies on thousands of data points provided via survey. Transmission, distribution, and oil/petroleum jobs not included as available data does not break out the portion of those jobs relevant to the electricity sector. See footnote on next slide for details on the definition for “Advanced Gas</a:t>
            </a:r>
            <a:r>
              <a:rPr lang="en-US" sz="750" dirty="0" smtClean="0"/>
              <a:t>.”</a:t>
            </a:r>
            <a:endParaRPr lang="en-US" sz="750" dirty="0"/>
          </a:p>
        </p:txBody>
      </p:sp>
      <p:graphicFrame>
        <p:nvGraphicFramePr>
          <p:cNvPr id="16" name="Content Placeholder 14">
            <a:extLst>
              <a:ext uri="{FF2B5EF4-FFF2-40B4-BE49-F238E27FC236}">
                <a16:creationId xmlns:a16="http://schemas.microsoft.com/office/drawing/2014/main" id="{00000000-0008-0000-0100-000014000000}"/>
              </a:ext>
            </a:extLst>
          </p:cNvPr>
          <p:cNvGraphicFramePr>
            <a:graphicFrameLocks noGrp="1"/>
          </p:cNvGraphicFramePr>
          <p:nvPr>
            <p:ph sz="quarter" idx="13"/>
            <p:extLst>
              <p:ext uri="{D42A27DB-BD31-4B8C-83A1-F6EECF244321}">
                <p14:modId xmlns:p14="http://schemas.microsoft.com/office/powerpoint/2010/main" val="3785613384"/>
              </p:ext>
            </p:extLst>
          </p:nvPr>
        </p:nvGraphicFramePr>
        <p:xfrm>
          <a:off x="381000" y="1250913"/>
          <a:ext cx="8377238" cy="2402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3">
            <a:extLst>
              <a:ext uri="{FF2B5EF4-FFF2-40B4-BE49-F238E27FC236}">
                <a16:creationId xmlns:a16="http://schemas.microsoft.com/office/drawing/2014/main" id="{00000000-0008-0000-0100-000005000000}"/>
              </a:ext>
            </a:extLst>
          </p:cNvPr>
          <p:cNvGraphicFramePr>
            <a:graphicFrameLocks noGrp="1"/>
          </p:cNvGraphicFramePr>
          <p:nvPr>
            <p:ph sz="quarter" idx="14"/>
            <p:extLst>
              <p:ext uri="{D42A27DB-BD31-4B8C-83A1-F6EECF244321}">
                <p14:modId xmlns:p14="http://schemas.microsoft.com/office/powerpoint/2010/main" val="2843567169"/>
              </p:ext>
            </p:extLst>
          </p:nvPr>
        </p:nvGraphicFramePr>
        <p:xfrm>
          <a:off x="381000" y="3731264"/>
          <a:ext cx="8377238" cy="6486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35237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U.S. energy overview: Jobs in electricity generation</a:t>
            </a:r>
          </a:p>
        </p:txBody>
      </p:sp>
      <p:sp>
        <p:nvSpPr>
          <p:cNvPr id="10" name="Text Placeholder 9"/>
          <p:cNvSpPr>
            <a:spLocks noGrp="1"/>
          </p:cNvSpPr>
          <p:nvPr>
            <p:ph type="body" sz="quarter" idx="13"/>
          </p:nvPr>
        </p:nvSpPr>
        <p:spPr/>
        <p:txBody>
          <a:bodyPr/>
          <a:lstStyle/>
          <a:p>
            <a:r>
              <a:rPr lang="en-US" sz="800" dirty="0"/>
              <a:t>Source: The U.S. Energy Employment Report, NASEO and EFI. </a:t>
            </a:r>
            <a:r>
              <a:rPr lang="en-US" dirty="0"/>
              <a:t> Notes: 2016 data is from Q1 2016, 2017 data is from 2Q 2017. “Advanced gas” uses a variety of technologies including high efficiency compressor systems, advanced low NOx combustion technology, first application of closed loop steam cooling in an industrial gas turbine, advanced turbine blade and vane materials, high temperature tbc and </a:t>
            </a:r>
            <a:r>
              <a:rPr lang="en-US" dirty="0" err="1"/>
              <a:t>abradable</a:t>
            </a:r>
            <a:r>
              <a:rPr lang="en-US" dirty="0"/>
              <a:t> coatings, advanced row 4 turbine blades, 3-d aero technology, or advanced brush seal</a:t>
            </a:r>
            <a:r>
              <a:rPr lang="en-US" dirty="0" smtClean="0"/>
              <a:t>.</a:t>
            </a:r>
            <a:endParaRPr lang="en-US" dirty="0"/>
          </a:p>
        </p:txBody>
      </p:sp>
      <p:graphicFrame>
        <p:nvGraphicFramePr>
          <p:cNvPr id="11" name="Content Placeholder 12">
            <a:extLst>
              <a:ext uri="{FF2B5EF4-FFF2-40B4-BE49-F238E27FC236}">
                <a16:creationId xmlns:a16="http://schemas.microsoft.com/office/drawing/2014/main" id="{00000000-0008-0000-0100-000027000000}"/>
              </a:ext>
            </a:extLst>
          </p:cNvPr>
          <p:cNvGraphicFramePr>
            <a:graphicFrameLocks noGrp="1"/>
          </p:cNvGraphicFramePr>
          <p:nvPr>
            <p:ph sz="quarter" idx="11"/>
            <p:extLst>
              <p:ext uri="{D42A27DB-BD31-4B8C-83A1-F6EECF244321}">
                <p14:modId xmlns:p14="http://schemas.microsoft.com/office/powerpoint/2010/main" val="3546630520"/>
              </p:ext>
            </p:extLst>
          </p:nvPr>
        </p:nvGraphicFramePr>
        <p:xfrm>
          <a:off x="384175" y="1347788"/>
          <a:ext cx="8375650" cy="266412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541272" y="2170886"/>
            <a:ext cx="762000" cy="184666"/>
          </a:xfrm>
          <a:prstGeom prst="rect">
            <a:avLst/>
          </a:prstGeom>
          <a:noFill/>
        </p:spPr>
        <p:txBody>
          <a:bodyPr wrap="square" lIns="0" tIns="0" rIns="0" bIns="0" rtlCol="0">
            <a:spAutoFit/>
          </a:bodyPr>
          <a:lstStyle/>
          <a:p>
            <a:r>
              <a:rPr lang="en-US" sz="1200" b="1" dirty="0" smtClean="0"/>
              <a:t>2017</a:t>
            </a:r>
            <a:endParaRPr lang="en-US" sz="1200" b="1" dirty="0"/>
          </a:p>
        </p:txBody>
      </p:sp>
      <p:sp>
        <p:nvSpPr>
          <p:cNvPr id="13" name="TextBox 1"/>
          <p:cNvSpPr txBox="1"/>
          <p:nvPr/>
        </p:nvSpPr>
        <p:spPr>
          <a:xfrm>
            <a:off x="8541014" y="2355552"/>
            <a:ext cx="713475" cy="18466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latin typeface="Arial" panose="020B0604020202020204" pitchFamily="34" charset="0"/>
                <a:cs typeface="Arial" panose="020B0604020202020204" pitchFamily="34" charset="0"/>
              </a:rPr>
              <a:t>2016</a:t>
            </a:r>
            <a:endParaRPr lang="en-US" sz="1200" b="1" dirty="0">
              <a:latin typeface="Arial" panose="020B0604020202020204" pitchFamily="34" charset="0"/>
              <a:cs typeface="Arial" panose="020B0604020202020204" pitchFamily="34" charset="0"/>
            </a:endParaRPr>
          </a:p>
        </p:txBody>
      </p:sp>
      <p:cxnSp>
        <p:nvCxnSpPr>
          <p:cNvPr id="15" name="Straight Connector 14"/>
          <p:cNvCxnSpPr/>
          <p:nvPr/>
        </p:nvCxnSpPr>
        <p:spPr>
          <a:xfrm flipH="1">
            <a:off x="8324991" y="2419455"/>
            <a:ext cx="216023" cy="1"/>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64950" y="2295170"/>
            <a:ext cx="5760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510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800" dirty="0"/>
              <a:t>Source: </a:t>
            </a:r>
            <a:r>
              <a:rPr lang="en-US" sz="800" dirty="0" err="1" smtClean="0"/>
              <a:t>BloombergNEF</a:t>
            </a:r>
            <a:endParaRPr lang="en-US" sz="800" dirty="0"/>
          </a:p>
        </p:txBody>
      </p:sp>
      <p:sp>
        <p:nvSpPr>
          <p:cNvPr id="4" name="Text Placeholder 3"/>
          <p:cNvSpPr>
            <a:spLocks noGrp="1"/>
          </p:cNvSpPr>
          <p:nvPr>
            <p:ph type="body" idx="1"/>
          </p:nvPr>
        </p:nvSpPr>
        <p:spPr/>
        <p:txBody>
          <a:bodyPr/>
          <a:lstStyle/>
          <a:p>
            <a:pPr algn="ctr"/>
            <a:r>
              <a:rPr lang="en-US" dirty="0" smtClean="0"/>
              <a:t>Cell</a:t>
            </a:r>
            <a:endParaRPr lang="en-US" dirty="0"/>
          </a:p>
        </p:txBody>
      </p:sp>
      <p:sp>
        <p:nvSpPr>
          <p:cNvPr id="5" name="Text Placeholder 4"/>
          <p:cNvSpPr>
            <a:spLocks noGrp="1"/>
          </p:cNvSpPr>
          <p:nvPr>
            <p:ph type="body" sz="quarter" idx="3"/>
          </p:nvPr>
        </p:nvSpPr>
        <p:spPr/>
        <p:txBody>
          <a:bodyPr/>
          <a:lstStyle/>
          <a:p>
            <a:pPr algn="ctr"/>
            <a:r>
              <a:rPr lang="en-US" dirty="0" smtClean="0"/>
              <a:t>Module</a:t>
            </a:r>
            <a:endParaRPr lang="en-US" dirty="0"/>
          </a:p>
        </p:txBody>
      </p:sp>
      <p:sp>
        <p:nvSpPr>
          <p:cNvPr id="8" name="Title 7"/>
          <p:cNvSpPr>
            <a:spLocks noGrp="1"/>
          </p:cNvSpPr>
          <p:nvPr>
            <p:ph type="title"/>
          </p:nvPr>
        </p:nvSpPr>
        <p:spPr/>
        <p:txBody>
          <a:bodyPr/>
          <a:lstStyle/>
          <a:p>
            <a:r>
              <a:rPr lang="en-US" dirty="0"/>
              <a:t>Average </a:t>
            </a:r>
            <a:r>
              <a:rPr lang="en-US" dirty="0" smtClean="0"/>
              <a:t>efficiency </a:t>
            </a:r>
            <a:r>
              <a:rPr lang="en-US" dirty="0"/>
              <a:t>of surveyed </a:t>
            </a:r>
            <a:r>
              <a:rPr lang="en-US" dirty="0" smtClean="0"/>
              <a:t>manufacturers, 2018</a:t>
            </a:r>
            <a:endParaRPr lang="en-US" dirty="0"/>
          </a:p>
        </p:txBody>
      </p:sp>
      <p:pic>
        <p:nvPicPr>
          <p:cNvPr id="9" name="Content Placeholder 8"/>
          <p:cNvPicPr>
            <a:picLocks noGrp="1" noChangeAspect="1"/>
          </p:cNvPicPr>
          <p:nvPr>
            <p:ph sz="quarter" idx="11"/>
          </p:nvPr>
        </p:nvPicPr>
        <p:blipFill rotWithShape="1">
          <a:blip r:embed="rId2"/>
          <a:srcRect l="6883" r="30108"/>
          <a:stretch/>
        </p:blipFill>
        <p:spPr>
          <a:xfrm>
            <a:off x="1240391" y="1315996"/>
            <a:ext cx="3208702" cy="2673813"/>
          </a:xfrm>
          <a:prstGeom prst="rect">
            <a:avLst/>
          </a:prstGeom>
        </p:spPr>
      </p:pic>
      <p:pic>
        <p:nvPicPr>
          <p:cNvPr id="10" name="Content Placeholder 9"/>
          <p:cNvPicPr>
            <a:picLocks noGrp="1" noChangeAspect="1"/>
          </p:cNvPicPr>
          <p:nvPr>
            <p:ph sz="quarter" idx="12"/>
          </p:nvPr>
        </p:nvPicPr>
        <p:blipFill rotWithShape="1">
          <a:blip r:embed="rId3"/>
          <a:srcRect l="7489" r="26271"/>
          <a:stretch/>
        </p:blipFill>
        <p:spPr>
          <a:xfrm>
            <a:off x="4693513" y="1329661"/>
            <a:ext cx="3208702" cy="2646481"/>
          </a:xfrm>
          <a:prstGeom prst="rect">
            <a:avLst/>
          </a:prstGeom>
        </p:spPr>
      </p:pic>
      <p:sp>
        <p:nvSpPr>
          <p:cNvPr id="11" name="TextBox 10"/>
          <p:cNvSpPr txBox="1"/>
          <p:nvPr/>
        </p:nvSpPr>
        <p:spPr>
          <a:xfrm>
            <a:off x="3794319" y="4049965"/>
            <a:ext cx="1555363" cy="167610"/>
          </a:xfrm>
          <a:prstGeom prst="rect">
            <a:avLst/>
          </a:prstGeom>
          <a:noFill/>
        </p:spPr>
        <p:txBody>
          <a:bodyPr wrap="square" lIns="0" tIns="0" rIns="0" bIns="0" rtlCol="0">
            <a:spAutoFit/>
          </a:bodyPr>
          <a:lstStyle/>
          <a:p>
            <a:pPr algn="ctr"/>
            <a:r>
              <a:rPr lang="en-US" sz="1089" b="1" dirty="0">
                <a:solidFill>
                  <a:schemeClr val="accent2"/>
                </a:solidFill>
              </a:rPr>
              <a:t>Mono c-Si</a:t>
            </a:r>
            <a:r>
              <a:rPr lang="en-US" sz="1089" dirty="0"/>
              <a:t>    </a:t>
            </a:r>
            <a:r>
              <a:rPr lang="en-US" sz="1089" b="1" dirty="0">
                <a:solidFill>
                  <a:schemeClr val="accent1"/>
                </a:solidFill>
              </a:rPr>
              <a:t>Multi c-Si</a:t>
            </a:r>
          </a:p>
        </p:txBody>
      </p:sp>
      <p:sp>
        <p:nvSpPr>
          <p:cNvPr id="15"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Clean energy technology and cost outlook</a:t>
            </a:r>
            <a:endParaRPr lang="en-US" sz="748" b="1" dirty="0"/>
          </a:p>
        </p:txBody>
      </p:sp>
    </p:spTree>
    <p:extLst>
      <p:ext uri="{BB962C8B-B14F-4D97-AF65-F5344CB8AC3E}">
        <p14:creationId xmlns:p14="http://schemas.microsoft.com/office/powerpoint/2010/main" val="2136724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28605" y="1347614"/>
            <a:ext cx="2596106" cy="244939"/>
          </a:xfrm>
        </p:spPr>
        <p:txBody>
          <a:bodyPr/>
          <a:lstStyle/>
          <a:p>
            <a:pPr algn="ctr"/>
            <a:r>
              <a:rPr lang="en-US" sz="1361" dirty="0" smtClean="0"/>
              <a:t>Tracking</a:t>
            </a:r>
            <a:endParaRPr lang="en-US" sz="1361" dirty="0"/>
          </a:p>
        </p:txBody>
      </p:sp>
      <p:sp>
        <p:nvSpPr>
          <p:cNvPr id="6" name="Text Placeholder 5"/>
          <p:cNvSpPr>
            <a:spLocks noGrp="1"/>
          </p:cNvSpPr>
          <p:nvPr>
            <p:ph type="body" idx="15"/>
          </p:nvPr>
        </p:nvSpPr>
        <p:spPr>
          <a:xfrm>
            <a:off x="3259130" y="1347614"/>
            <a:ext cx="2606125" cy="244939"/>
          </a:xfrm>
        </p:spPr>
        <p:txBody>
          <a:bodyPr/>
          <a:lstStyle/>
          <a:p>
            <a:pPr algn="ctr"/>
            <a:r>
              <a:rPr lang="en-US" sz="1361" dirty="0"/>
              <a:t>Bifacial modules</a:t>
            </a:r>
          </a:p>
        </p:txBody>
      </p:sp>
      <p:sp>
        <p:nvSpPr>
          <p:cNvPr id="7" name="Text Placeholder 6"/>
          <p:cNvSpPr>
            <a:spLocks noGrp="1"/>
          </p:cNvSpPr>
          <p:nvPr>
            <p:ph type="body" idx="16"/>
          </p:nvPr>
        </p:nvSpPr>
        <p:spPr>
          <a:xfrm>
            <a:off x="6019292" y="1347614"/>
            <a:ext cx="2645810" cy="244939"/>
          </a:xfrm>
        </p:spPr>
        <p:txBody>
          <a:bodyPr/>
          <a:lstStyle/>
          <a:p>
            <a:pPr algn="ctr"/>
            <a:r>
              <a:rPr lang="en-US" sz="1361" dirty="0"/>
              <a:t>Solar + storage</a:t>
            </a:r>
          </a:p>
        </p:txBody>
      </p:sp>
      <p:sp>
        <p:nvSpPr>
          <p:cNvPr id="8" name="Title 7"/>
          <p:cNvSpPr>
            <a:spLocks noGrp="1"/>
          </p:cNvSpPr>
          <p:nvPr>
            <p:ph type="title"/>
          </p:nvPr>
        </p:nvSpPr>
        <p:spPr/>
        <p:txBody>
          <a:bodyPr/>
          <a:lstStyle/>
          <a:p>
            <a:r>
              <a:rPr lang="en-US" dirty="0" smtClean="0"/>
              <a:t>Technology trends start in the U.S.</a:t>
            </a:r>
            <a:endParaRPr lang="en-US" dirty="0"/>
          </a:p>
        </p:txBody>
      </p:sp>
      <p:pic>
        <p:nvPicPr>
          <p:cNvPr id="1030" name="Picture 6" descr="Flextronics Buys NEXTracker for $330 Million"/>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17758" r="24729"/>
          <a:stretch/>
        </p:blipFill>
        <p:spPr bwMode="auto">
          <a:xfrm>
            <a:off x="528604" y="1592551"/>
            <a:ext cx="2596106" cy="26295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3vq5kdns38e1qxlmvvqmrzsi-wpengine.netdna-ssl.com/wp-content/uploads/2016/10/Bifacial-Tracker-Sf-Utility-Soltec-500x281.png"/>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10785" r="33096"/>
          <a:stretch/>
        </p:blipFill>
        <p:spPr bwMode="auto">
          <a:xfrm>
            <a:off x="3259131" y="1592552"/>
            <a:ext cx="2625740" cy="2629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0dl1j3lc42iebd82042pgl2-wpengine.netdna-ssl.com/wp-content/uploads/sites/2/2018/04/tesla.solar_.storage.hawaii-e1524232230325.jpg"/>
          <p:cNvPicPr>
            <a:picLocks noGrp="1" noChangeAspect="1" noChangeArrowheads="1"/>
          </p:cNvPicPr>
          <p:nvPr>
            <p:ph sz="quarter" idx="12"/>
          </p:nvPr>
        </p:nvPicPr>
        <p:blipFill rotWithShape="1">
          <a:blip r:embed="rId4">
            <a:extLst>
              <a:ext uri="{28A0092B-C50C-407E-A947-70E740481C1C}">
                <a14:useLocalDpi xmlns:a14="http://schemas.microsoft.com/office/drawing/2010/main" val="0"/>
              </a:ext>
            </a:extLst>
          </a:blip>
          <a:srcRect l="13095" r="36596"/>
          <a:stretch/>
        </p:blipFill>
        <p:spPr bwMode="auto">
          <a:xfrm>
            <a:off x="6019291" y="1592553"/>
            <a:ext cx="2645810" cy="2629504"/>
          </a:xfrm>
          <a:prstGeom prst="rect">
            <a:avLst/>
          </a:prstGeom>
          <a:noFill/>
          <a:extLst>
            <a:ext uri="{909E8E84-426E-40DD-AFC4-6F175D3DCCD1}">
              <a14:hiddenFill xmlns:a14="http://schemas.microsoft.com/office/drawing/2010/main">
                <a:solidFill>
                  <a:srgbClr val="FFFFFF"/>
                </a:solidFill>
              </a14:hiddenFill>
            </a:ext>
          </a:extLst>
        </p:spPr>
      </p:pic>
      <p:sp>
        <p:nvSpPr>
          <p:cNvPr id="13"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Clean energy technology and cost outlook</a:t>
            </a:r>
            <a:endParaRPr lang="en-US" sz="748" b="1" dirty="0"/>
          </a:p>
        </p:txBody>
      </p:sp>
    </p:spTree>
    <p:extLst>
      <p:ext uri="{BB962C8B-B14F-4D97-AF65-F5344CB8AC3E}">
        <p14:creationId xmlns:p14="http://schemas.microsoft.com/office/powerpoint/2010/main" val="177834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p:cNvGrpSpPr/>
          <p:nvPr/>
        </p:nvGrpSpPr>
        <p:grpSpPr>
          <a:xfrm>
            <a:off x="249091" y="1210847"/>
            <a:ext cx="3317706" cy="1538014"/>
            <a:chOff x="-1227854" y="1111283"/>
            <a:chExt cx="3317706" cy="1538014"/>
          </a:xfrm>
        </p:grpSpPr>
        <p:pic>
          <p:nvPicPr>
            <p:cNvPr id="65" name="Picture 64"/>
            <p:cNvPicPr>
              <a:picLocks noChangeAspect="1"/>
            </p:cNvPicPr>
            <p:nvPr/>
          </p:nvPicPr>
          <p:blipFill rotWithShape="1">
            <a:blip r:embed="rId2"/>
            <a:srcRect t="32384" r="54901" b="35155"/>
            <a:stretch/>
          </p:blipFill>
          <p:spPr>
            <a:xfrm>
              <a:off x="-1227854" y="1111283"/>
              <a:ext cx="3144621" cy="1432387"/>
            </a:xfrm>
            <a:prstGeom prst="rect">
              <a:avLst/>
            </a:prstGeom>
          </p:spPr>
        </p:pic>
        <p:sp>
          <p:nvSpPr>
            <p:cNvPr id="130" name="Rectangle 129"/>
            <p:cNvSpPr/>
            <p:nvPr/>
          </p:nvSpPr>
          <p:spPr>
            <a:xfrm>
              <a:off x="1574499" y="1494740"/>
              <a:ext cx="515353" cy="1154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0" name="Rectangle 139"/>
          <p:cNvSpPr/>
          <p:nvPr/>
        </p:nvSpPr>
        <p:spPr>
          <a:xfrm>
            <a:off x="5493124" y="-5082"/>
            <a:ext cx="3650875" cy="966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p:txBody>
          <a:bodyPr/>
          <a:lstStyle/>
          <a:p>
            <a:r>
              <a:rPr lang="en-GB" dirty="0" smtClean="0"/>
              <a:t>What is </a:t>
            </a:r>
            <a:r>
              <a:rPr lang="en-GB" dirty="0" err="1" smtClean="0"/>
              <a:t>BloombergNEF</a:t>
            </a:r>
            <a:r>
              <a:rPr lang="en-GB" dirty="0" smtClean="0"/>
              <a:t>?</a:t>
            </a:r>
            <a:endParaRPr lang="en-GB" dirty="0"/>
          </a:p>
        </p:txBody>
      </p:sp>
      <p:grpSp>
        <p:nvGrpSpPr>
          <p:cNvPr id="138" name="Group 137"/>
          <p:cNvGrpSpPr/>
          <p:nvPr/>
        </p:nvGrpSpPr>
        <p:grpSpPr>
          <a:xfrm>
            <a:off x="4875932" y="43013"/>
            <a:ext cx="3432320" cy="1744528"/>
            <a:chOff x="5370617" y="271972"/>
            <a:chExt cx="3432320" cy="1744528"/>
          </a:xfrm>
        </p:grpSpPr>
        <p:pic>
          <p:nvPicPr>
            <p:cNvPr id="69" name="Picture 68"/>
            <p:cNvPicPr>
              <a:picLocks noChangeAspect="1"/>
            </p:cNvPicPr>
            <p:nvPr/>
          </p:nvPicPr>
          <p:blipFill rotWithShape="1">
            <a:blip r:embed="rId2"/>
            <a:srcRect l="48510" t="-326" r="2265" b="63461"/>
            <a:stretch/>
          </p:blipFill>
          <p:spPr>
            <a:xfrm>
              <a:off x="5370617" y="271972"/>
              <a:ext cx="3432320" cy="1626696"/>
            </a:xfrm>
            <a:prstGeom prst="rect">
              <a:avLst/>
            </a:prstGeom>
          </p:spPr>
        </p:pic>
        <p:sp>
          <p:nvSpPr>
            <p:cNvPr id="137" name="Rectangle 136"/>
            <p:cNvSpPr/>
            <p:nvPr/>
          </p:nvSpPr>
          <p:spPr>
            <a:xfrm>
              <a:off x="5847637" y="1650615"/>
              <a:ext cx="2906487" cy="365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135" name="Group 134"/>
          <p:cNvGrpSpPr/>
          <p:nvPr/>
        </p:nvGrpSpPr>
        <p:grpSpPr>
          <a:xfrm>
            <a:off x="5220192" y="1484574"/>
            <a:ext cx="3278082" cy="1715813"/>
            <a:chOff x="8671890" y="564111"/>
            <a:chExt cx="3278082" cy="1715813"/>
          </a:xfrm>
        </p:grpSpPr>
        <p:pic>
          <p:nvPicPr>
            <p:cNvPr id="68" name="Picture 67"/>
            <p:cNvPicPr>
              <a:picLocks noChangeAspect="1"/>
            </p:cNvPicPr>
            <p:nvPr/>
          </p:nvPicPr>
          <p:blipFill rotWithShape="1">
            <a:blip r:embed="rId2"/>
            <a:srcRect l="54783" t="32242" r="118" b="31759"/>
            <a:stretch/>
          </p:blipFill>
          <p:spPr>
            <a:xfrm>
              <a:off x="8805351" y="564111"/>
              <a:ext cx="3144621" cy="1588512"/>
            </a:xfrm>
            <a:prstGeom prst="rect">
              <a:avLst/>
            </a:prstGeom>
          </p:spPr>
        </p:pic>
        <p:sp>
          <p:nvSpPr>
            <p:cNvPr id="134" name="Rectangle 133"/>
            <p:cNvSpPr/>
            <p:nvPr/>
          </p:nvSpPr>
          <p:spPr>
            <a:xfrm>
              <a:off x="8793497" y="2073428"/>
              <a:ext cx="1409758" cy="206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8671890" y="947720"/>
              <a:ext cx="502385" cy="1077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6" name="Picture 125"/>
          <p:cNvPicPr>
            <a:picLocks noChangeAspect="1"/>
          </p:cNvPicPr>
          <p:nvPr/>
        </p:nvPicPr>
        <p:blipFill rotWithShape="1">
          <a:blip r:embed="rId3"/>
          <a:srcRect l="40778" t="39277" r="41566" b="33035"/>
          <a:stretch/>
        </p:blipFill>
        <p:spPr>
          <a:xfrm>
            <a:off x="3208989" y="1659924"/>
            <a:ext cx="2185712" cy="2169090"/>
          </a:xfrm>
          <a:prstGeom prst="rect">
            <a:avLst/>
          </a:prstGeom>
        </p:spPr>
      </p:pic>
      <p:grpSp>
        <p:nvGrpSpPr>
          <p:cNvPr id="133" name="Group 132"/>
          <p:cNvGrpSpPr/>
          <p:nvPr/>
        </p:nvGrpSpPr>
        <p:grpSpPr>
          <a:xfrm>
            <a:off x="5337917" y="2971376"/>
            <a:ext cx="3144621" cy="1508485"/>
            <a:chOff x="5470541" y="3687601"/>
            <a:chExt cx="3144621" cy="1508485"/>
          </a:xfrm>
        </p:grpSpPr>
        <p:pic>
          <p:nvPicPr>
            <p:cNvPr id="67" name="Picture 66"/>
            <p:cNvPicPr>
              <a:picLocks noChangeAspect="1"/>
            </p:cNvPicPr>
            <p:nvPr/>
          </p:nvPicPr>
          <p:blipFill rotWithShape="1">
            <a:blip r:embed="rId2"/>
            <a:srcRect l="54178" t="66542" r="723" b="997"/>
            <a:stretch/>
          </p:blipFill>
          <p:spPr>
            <a:xfrm>
              <a:off x="5470541" y="3763699"/>
              <a:ext cx="3144621" cy="1432387"/>
            </a:xfrm>
            <a:prstGeom prst="rect">
              <a:avLst/>
            </a:prstGeom>
          </p:spPr>
        </p:pic>
        <p:sp>
          <p:nvSpPr>
            <p:cNvPr id="132" name="Rectangle 131"/>
            <p:cNvSpPr/>
            <p:nvPr/>
          </p:nvSpPr>
          <p:spPr>
            <a:xfrm>
              <a:off x="7416282" y="3687601"/>
              <a:ext cx="1071802" cy="206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8" name="Rectangle 127"/>
          <p:cNvSpPr/>
          <p:nvPr/>
        </p:nvSpPr>
        <p:spPr>
          <a:xfrm>
            <a:off x="5025076" y="1586848"/>
            <a:ext cx="190259" cy="271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p:cNvSpPr/>
          <p:nvPr/>
        </p:nvSpPr>
        <p:spPr>
          <a:xfrm>
            <a:off x="3444608" y="1549056"/>
            <a:ext cx="331817" cy="271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2"/>
          <a:srcRect l="-268" t="65694" r="55169" b="1845"/>
          <a:stretch/>
        </p:blipFill>
        <p:spPr>
          <a:xfrm>
            <a:off x="165257" y="3074632"/>
            <a:ext cx="3144621" cy="1432387"/>
          </a:xfrm>
          <a:prstGeom prst="rect">
            <a:avLst/>
          </a:prstGeom>
        </p:spPr>
      </p:pic>
    </p:spTree>
    <p:extLst>
      <p:ext uri="{BB962C8B-B14F-4D97-AF65-F5344CB8AC3E}">
        <p14:creationId xmlns:p14="http://schemas.microsoft.com/office/powerpoint/2010/main" val="1419554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Source: </a:t>
            </a:r>
            <a:r>
              <a:rPr lang="en-GB" dirty="0" err="1"/>
              <a:t>BloombergNEF</a:t>
            </a:r>
            <a:r>
              <a:rPr lang="en-GB" dirty="0"/>
              <a:t>, EIA, EPA Inventory of U.S. Greenhouse Gas Emissions and Sinks: 1990-2016  Notes: “Sinks” refer to forests and green areas which absorb carbon dioxide. Values for 2018 are projected, accounting for seasonality, based on monthly values from EIA available through September 2018. </a:t>
            </a:r>
          </a:p>
        </p:txBody>
      </p:sp>
      <p:sp>
        <p:nvSpPr>
          <p:cNvPr id="3" name="Text Placeholder 2"/>
          <p:cNvSpPr>
            <a:spLocks noGrp="1"/>
          </p:cNvSpPr>
          <p:nvPr>
            <p:ph type="body" idx="1"/>
          </p:nvPr>
        </p:nvSpPr>
        <p:spPr/>
        <p:txBody>
          <a:bodyPr/>
          <a:lstStyle/>
          <a:p>
            <a:r>
              <a:rPr lang="en-US" dirty="0"/>
              <a:t>Economy-wide and energy sector emissions</a:t>
            </a:r>
          </a:p>
          <a:p>
            <a:endParaRPr lang="en-US" dirty="0"/>
          </a:p>
        </p:txBody>
      </p:sp>
      <p:sp>
        <p:nvSpPr>
          <p:cNvPr id="4" name="Text Placeholder 3"/>
          <p:cNvSpPr>
            <a:spLocks noGrp="1"/>
          </p:cNvSpPr>
          <p:nvPr>
            <p:ph type="body" sz="quarter" idx="3"/>
          </p:nvPr>
        </p:nvSpPr>
        <p:spPr>
          <a:xfrm>
            <a:off x="4283968" y="1347324"/>
            <a:ext cx="4033283" cy="244939"/>
          </a:xfrm>
        </p:spPr>
        <p:txBody>
          <a:bodyPr/>
          <a:lstStyle/>
          <a:p>
            <a:r>
              <a:rPr lang="en-US" dirty="0"/>
              <a:t>Emissions by </a:t>
            </a:r>
            <a:r>
              <a:rPr lang="en-US" dirty="0" smtClean="0"/>
              <a:t>sector</a:t>
            </a:r>
            <a:endParaRPr lang="en-US" dirty="0"/>
          </a:p>
        </p:txBody>
      </p:sp>
      <p:sp>
        <p:nvSpPr>
          <p:cNvPr id="7" name="Title 6"/>
          <p:cNvSpPr>
            <a:spLocks noGrp="1"/>
          </p:cNvSpPr>
          <p:nvPr>
            <p:ph type="title"/>
          </p:nvPr>
        </p:nvSpPr>
        <p:spPr>
          <a:xfrm>
            <a:off x="384225" y="389804"/>
            <a:ext cx="5843959" cy="813794"/>
          </a:xfrm>
        </p:spPr>
        <p:txBody>
          <a:bodyPr/>
          <a:lstStyle/>
          <a:p>
            <a:r>
              <a:rPr lang="en-GB" dirty="0"/>
              <a:t>U.S. energy overview: Greenhouse gas (GHG) emissions</a:t>
            </a:r>
            <a:endParaRPr lang="en-US" dirty="0"/>
          </a:p>
        </p:txBody>
      </p:sp>
      <p:graphicFrame>
        <p:nvGraphicFramePr>
          <p:cNvPr id="8" name="Content Placeholder 11">
            <a:extLst>
              <a:ext uri="{FF2B5EF4-FFF2-40B4-BE49-F238E27FC236}">
                <a16:creationId xmlns:a16="http://schemas.microsoft.com/office/drawing/2014/main" id="{00000000-0008-0000-0100-000005000000}"/>
              </a:ext>
            </a:extLst>
          </p:cNvPr>
          <p:cNvGraphicFramePr>
            <a:graphicFrameLocks noGrp="1"/>
          </p:cNvGraphicFramePr>
          <p:nvPr>
            <p:ph sz="quarter" idx="11"/>
            <p:extLst>
              <p:ext uri="{D42A27DB-BD31-4B8C-83A1-F6EECF244321}">
                <p14:modId xmlns:p14="http://schemas.microsoft.com/office/powerpoint/2010/main" val="3874829034"/>
              </p:ext>
            </p:extLst>
          </p:nvPr>
        </p:nvGraphicFramePr>
        <p:xfrm>
          <a:off x="384175" y="1592263"/>
          <a:ext cx="3611761" cy="270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4">
            <a:extLst>
              <a:ext uri="{FF2B5EF4-FFF2-40B4-BE49-F238E27FC236}">
                <a16:creationId xmlns:a16="http://schemas.microsoft.com/office/drawing/2014/main" id="{00000000-0008-0000-0100-00000C000000}"/>
              </a:ext>
            </a:extLst>
          </p:cNvPr>
          <p:cNvGraphicFramePr>
            <a:graphicFrameLocks noGrp="1"/>
          </p:cNvGraphicFramePr>
          <p:nvPr>
            <p:ph sz="quarter" idx="12"/>
            <p:extLst>
              <p:ext uri="{D42A27DB-BD31-4B8C-83A1-F6EECF244321}">
                <p14:modId xmlns:p14="http://schemas.microsoft.com/office/powerpoint/2010/main" val="1911005287"/>
              </p:ext>
            </p:extLst>
          </p:nvPr>
        </p:nvGraphicFramePr>
        <p:xfrm>
          <a:off x="4212218" y="1592263"/>
          <a:ext cx="4547865" cy="2708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3711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483768" y="928082"/>
            <a:ext cx="3978194" cy="3363967"/>
          </a:xfrm>
        </p:spPr>
      </p:pic>
      <p:sp>
        <p:nvSpPr>
          <p:cNvPr id="3" name="Title 2"/>
          <p:cNvSpPr>
            <a:spLocks noGrp="1"/>
          </p:cNvSpPr>
          <p:nvPr>
            <p:ph type="title"/>
          </p:nvPr>
        </p:nvSpPr>
        <p:spPr/>
        <p:txBody>
          <a:bodyPr/>
          <a:lstStyle/>
          <a:p>
            <a:r>
              <a:rPr lang="en-US" dirty="0" smtClean="0"/>
              <a:t>Battery Storage and You!</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9874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4225" y="389804"/>
            <a:ext cx="6996087" cy="813794"/>
          </a:xfrm>
        </p:spPr>
        <p:txBody>
          <a:bodyPr/>
          <a:lstStyle/>
          <a:p>
            <a:r>
              <a:rPr lang="en-GB" dirty="0" smtClean="0"/>
              <a:t>Lithium-ion battery prices keep falling </a:t>
            </a:r>
            <a:endParaRPr lang="en-GB" dirty="0"/>
          </a:p>
        </p:txBody>
      </p:sp>
      <p:pic>
        <p:nvPicPr>
          <p:cNvPr id="3" name="Picture 2"/>
          <p:cNvPicPr>
            <a:picLocks noChangeAspect="1"/>
          </p:cNvPicPr>
          <p:nvPr/>
        </p:nvPicPr>
        <p:blipFill>
          <a:blip r:embed="rId3"/>
          <a:stretch>
            <a:fillRect/>
          </a:stretch>
        </p:blipFill>
        <p:spPr>
          <a:xfrm>
            <a:off x="251520" y="987574"/>
            <a:ext cx="8892480" cy="3423855"/>
          </a:xfrm>
          <a:prstGeom prst="rect">
            <a:avLst/>
          </a:prstGeom>
        </p:spPr>
      </p:pic>
      <p:sp>
        <p:nvSpPr>
          <p:cNvPr id="2" name="Text Placeholder 1"/>
          <p:cNvSpPr>
            <a:spLocks noGrp="1"/>
          </p:cNvSpPr>
          <p:nvPr>
            <p:ph type="body" sz="quarter" idx="12"/>
          </p:nvPr>
        </p:nvSpPr>
        <p:spPr/>
        <p:txBody>
          <a:bodyPr/>
          <a:lstStyle/>
          <a:p>
            <a:r>
              <a:rPr lang="en-GB" dirty="0" smtClean="0"/>
              <a:t>Source: </a:t>
            </a:r>
            <a:r>
              <a:rPr lang="en-GB" dirty="0" err="1" smtClean="0"/>
              <a:t>BloombergNEF</a:t>
            </a:r>
            <a:endParaRPr lang="en-GB" dirty="0"/>
          </a:p>
        </p:txBody>
      </p:sp>
      <p:sp>
        <p:nvSpPr>
          <p:cNvPr id="6"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Electric Vehicle Outlook 2019</a:t>
            </a:r>
            <a:endParaRPr lang="en-US" sz="748" b="1" dirty="0"/>
          </a:p>
        </p:txBody>
      </p:sp>
    </p:spTree>
    <p:extLst>
      <p:ext uri="{BB962C8B-B14F-4D97-AF65-F5344CB8AC3E}">
        <p14:creationId xmlns:p14="http://schemas.microsoft.com/office/powerpoint/2010/main" val="2888848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Content Placeholder 2"/>
          <p:cNvSpPr>
            <a:spLocks noGrp="1"/>
          </p:cNvSpPr>
          <p:nvPr>
            <p:ph sz="quarter" idx="11"/>
          </p:nvPr>
        </p:nvSpPr>
        <p:spPr/>
        <p:txBody>
          <a:bodyPr/>
          <a:lstStyle/>
          <a:p>
            <a:pPr marL="0" indent="0">
              <a:buNone/>
            </a:pPr>
            <a:r>
              <a:rPr lang="en-US" dirty="0" smtClean="0">
                <a:solidFill>
                  <a:srgbClr val="7030A0"/>
                </a:solidFill>
              </a:rPr>
              <a:t>“Current prices are far lower than this in reality” and “</a:t>
            </a:r>
            <a:r>
              <a:rPr lang="en-US" dirty="0">
                <a:solidFill>
                  <a:srgbClr val="7030A0"/>
                </a:solidFill>
              </a:rPr>
              <a:t>Current prices are far higher than this in reality”</a:t>
            </a:r>
          </a:p>
          <a:p>
            <a:pPr marL="0" indent="0">
              <a:buNone/>
            </a:pPr>
            <a:endParaRPr lang="en-US" dirty="0" smtClean="0">
              <a:solidFill>
                <a:srgbClr val="7030A0"/>
              </a:solidFill>
            </a:endParaRPr>
          </a:p>
          <a:p>
            <a:pPr marL="342900" indent="-342900">
              <a:buFont typeface="+mj-lt"/>
              <a:buAutoNum type="arabicPeriod"/>
            </a:pPr>
            <a:endParaRPr lang="en-US" dirty="0"/>
          </a:p>
        </p:txBody>
      </p:sp>
      <p:sp>
        <p:nvSpPr>
          <p:cNvPr id="4" name="Title 3"/>
          <p:cNvSpPr>
            <a:spLocks noGrp="1"/>
          </p:cNvSpPr>
          <p:nvPr>
            <p:ph type="title"/>
          </p:nvPr>
        </p:nvSpPr>
        <p:spPr/>
        <p:txBody>
          <a:bodyPr/>
          <a:lstStyle/>
          <a:p>
            <a:r>
              <a:rPr lang="en-US" dirty="0" smtClean="0"/>
              <a:t>Addressing Li-ion battery (</a:t>
            </a:r>
            <a:r>
              <a:rPr lang="en-US" dirty="0" err="1" smtClean="0"/>
              <a:t>mis</a:t>
            </a:r>
            <a:r>
              <a:rPr lang="en-US" dirty="0" smtClean="0"/>
              <a:t>)conceptions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644230"/>
            <a:ext cx="3822144" cy="2706452"/>
          </a:xfrm>
          <a:prstGeom prst="rect">
            <a:avLst/>
          </a:prstGeom>
        </p:spPr>
      </p:pic>
    </p:spTree>
    <p:extLst>
      <p:ext uri="{BB962C8B-B14F-4D97-AF65-F5344CB8AC3E}">
        <p14:creationId xmlns:p14="http://schemas.microsoft.com/office/powerpoint/2010/main" val="252014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Content Placeholder 2"/>
          <p:cNvSpPr>
            <a:spLocks noGrp="1"/>
          </p:cNvSpPr>
          <p:nvPr>
            <p:ph sz="quarter" idx="11"/>
          </p:nvPr>
        </p:nvSpPr>
        <p:spPr/>
        <p:txBody>
          <a:bodyPr/>
          <a:lstStyle/>
          <a:p>
            <a:pPr marL="0" indent="0">
              <a:buNone/>
            </a:pPr>
            <a:r>
              <a:rPr lang="en-US" dirty="0" smtClean="0">
                <a:solidFill>
                  <a:srgbClr val="7030A0"/>
                </a:solidFill>
              </a:rPr>
              <a:t>“</a:t>
            </a:r>
            <a:r>
              <a:rPr lang="en-US" dirty="0">
                <a:solidFill>
                  <a:srgbClr val="7030A0"/>
                </a:solidFill>
              </a:rPr>
              <a:t>Batteries will fall much faster than you are forecasting”</a:t>
            </a:r>
          </a:p>
          <a:p>
            <a:endParaRPr lang="en-US" dirty="0"/>
          </a:p>
        </p:txBody>
      </p:sp>
      <p:sp>
        <p:nvSpPr>
          <p:cNvPr id="4" name="Title 3"/>
          <p:cNvSpPr>
            <a:spLocks noGrp="1"/>
          </p:cNvSpPr>
          <p:nvPr>
            <p:ph type="title"/>
          </p:nvPr>
        </p:nvSpPr>
        <p:spPr/>
        <p:txBody>
          <a:bodyPr/>
          <a:lstStyle/>
          <a:p>
            <a:r>
              <a:rPr lang="en-US" dirty="0"/>
              <a:t>Addressing Li-ion battery (</a:t>
            </a:r>
            <a:r>
              <a:rPr lang="en-US" dirty="0" err="1" smtClean="0"/>
              <a:t>mis</a:t>
            </a:r>
            <a:r>
              <a:rPr lang="en-US" dirty="0" smtClean="0"/>
              <a:t>)conceptions cont’d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192" y="1617669"/>
            <a:ext cx="3925615" cy="2682869"/>
          </a:xfrm>
          <a:prstGeom prst="rect">
            <a:avLst/>
          </a:prstGeom>
        </p:spPr>
      </p:pic>
    </p:spTree>
    <p:extLst>
      <p:ext uri="{BB962C8B-B14F-4D97-AF65-F5344CB8AC3E}">
        <p14:creationId xmlns:p14="http://schemas.microsoft.com/office/powerpoint/2010/main" val="4018338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Content Placeholder 2"/>
          <p:cNvSpPr>
            <a:spLocks noGrp="1"/>
          </p:cNvSpPr>
          <p:nvPr>
            <p:ph sz="quarter" idx="11"/>
          </p:nvPr>
        </p:nvSpPr>
        <p:spPr/>
        <p:txBody>
          <a:bodyPr/>
          <a:lstStyle/>
          <a:p>
            <a:pPr marL="0" indent="0">
              <a:buNone/>
            </a:pPr>
            <a:r>
              <a:rPr lang="en-US" dirty="0" smtClean="0">
                <a:solidFill>
                  <a:srgbClr val="7030A0"/>
                </a:solidFill>
              </a:rPr>
              <a:t>“Battery prices are increasing, not falling”</a:t>
            </a:r>
          </a:p>
          <a:p>
            <a:pPr marL="0" indent="0">
              <a:buNone/>
            </a:pPr>
            <a:endParaRPr lang="en-US" dirty="0">
              <a:solidFill>
                <a:srgbClr val="7030A0"/>
              </a:solidFill>
            </a:endParaRPr>
          </a:p>
          <a:p>
            <a:endParaRPr lang="en-US" dirty="0"/>
          </a:p>
        </p:txBody>
      </p:sp>
      <p:sp>
        <p:nvSpPr>
          <p:cNvPr id="4" name="Title 3"/>
          <p:cNvSpPr>
            <a:spLocks noGrp="1"/>
          </p:cNvSpPr>
          <p:nvPr>
            <p:ph type="title"/>
          </p:nvPr>
        </p:nvSpPr>
        <p:spPr/>
        <p:txBody>
          <a:bodyPr/>
          <a:lstStyle/>
          <a:p>
            <a:r>
              <a:rPr lang="en-US" dirty="0"/>
              <a:t>Addressing Li-ion battery (</a:t>
            </a:r>
            <a:r>
              <a:rPr lang="en-US" dirty="0" err="1" smtClean="0"/>
              <a:t>mis</a:t>
            </a:r>
            <a:r>
              <a:rPr lang="en-US" dirty="0" smtClean="0"/>
              <a:t>)conceptions cont’d</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953" y="1707654"/>
            <a:ext cx="3960093" cy="2527063"/>
          </a:xfrm>
          <a:prstGeom prst="rect">
            <a:avLst/>
          </a:prstGeom>
        </p:spPr>
      </p:pic>
    </p:spTree>
    <p:extLst>
      <p:ext uri="{BB962C8B-B14F-4D97-AF65-F5344CB8AC3E}">
        <p14:creationId xmlns:p14="http://schemas.microsoft.com/office/powerpoint/2010/main" val="687076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Content Placeholder 2"/>
          <p:cNvSpPr>
            <a:spLocks noGrp="1"/>
          </p:cNvSpPr>
          <p:nvPr>
            <p:ph sz="quarter" idx="11"/>
          </p:nvPr>
        </p:nvSpPr>
        <p:spPr/>
        <p:txBody>
          <a:bodyPr/>
          <a:lstStyle/>
          <a:p>
            <a:pPr marL="0" indent="0">
              <a:buNone/>
            </a:pPr>
            <a:r>
              <a:rPr lang="en-US" dirty="0" smtClean="0">
                <a:solidFill>
                  <a:srgbClr val="7030A0"/>
                </a:solidFill>
              </a:rPr>
              <a:t>“</a:t>
            </a:r>
            <a:r>
              <a:rPr lang="en-US" dirty="0">
                <a:solidFill>
                  <a:srgbClr val="7030A0"/>
                </a:solidFill>
              </a:rPr>
              <a:t>What comes after lithium-ion</a:t>
            </a:r>
            <a:r>
              <a:rPr lang="en-US" dirty="0" smtClean="0">
                <a:solidFill>
                  <a:srgbClr val="7030A0"/>
                </a:solidFill>
              </a:rPr>
              <a:t>?”</a:t>
            </a:r>
          </a:p>
          <a:p>
            <a:pPr marL="0" indent="0">
              <a:buNone/>
            </a:pPr>
            <a:endParaRPr lang="en-US" dirty="0">
              <a:solidFill>
                <a:srgbClr val="7030A0"/>
              </a:solidFill>
            </a:endParaRPr>
          </a:p>
          <a:p>
            <a:r>
              <a:rPr lang="en-US" dirty="0" smtClean="0"/>
              <a:t>Excitement over solid-state batteries, graphene anodes and ultra-fast charging</a:t>
            </a:r>
          </a:p>
          <a:p>
            <a:r>
              <a:rPr lang="en-US" dirty="0" smtClean="0"/>
              <a:t>4-5 years for commercialization of new tech</a:t>
            </a:r>
          </a:p>
          <a:p>
            <a:r>
              <a:rPr lang="en-US" dirty="0" smtClean="0"/>
              <a:t>Don’t expect solid-state batteries to meaningfully impact global EV market until late 2020s.</a:t>
            </a:r>
            <a:endParaRPr lang="en-US" dirty="0"/>
          </a:p>
          <a:p>
            <a:endParaRPr lang="en-US" dirty="0"/>
          </a:p>
        </p:txBody>
      </p:sp>
      <p:sp>
        <p:nvSpPr>
          <p:cNvPr id="4" name="Title 3"/>
          <p:cNvSpPr>
            <a:spLocks noGrp="1"/>
          </p:cNvSpPr>
          <p:nvPr>
            <p:ph type="title"/>
          </p:nvPr>
        </p:nvSpPr>
        <p:spPr/>
        <p:txBody>
          <a:bodyPr/>
          <a:lstStyle/>
          <a:p>
            <a:r>
              <a:rPr lang="en-US" dirty="0"/>
              <a:t>Addressing Li-ion battery (</a:t>
            </a:r>
            <a:r>
              <a:rPr lang="en-US" dirty="0" err="1" smtClean="0"/>
              <a:t>mis</a:t>
            </a:r>
            <a:r>
              <a:rPr lang="en-US" dirty="0" smtClean="0"/>
              <a:t>)conceptions cont’d</a:t>
            </a:r>
            <a:endParaRPr lang="en-US" dirty="0"/>
          </a:p>
        </p:txBody>
      </p:sp>
    </p:spTree>
    <p:extLst>
      <p:ext uri="{BB962C8B-B14F-4D97-AF65-F5344CB8AC3E}">
        <p14:creationId xmlns:p14="http://schemas.microsoft.com/office/powerpoint/2010/main" val="4104213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249" y="389804"/>
            <a:ext cx="7716167" cy="813794"/>
          </a:xfrm>
        </p:spPr>
        <p:txBody>
          <a:bodyPr/>
          <a:lstStyle/>
          <a:p>
            <a:r>
              <a:rPr lang="en-GB" dirty="0"/>
              <a:t>EVs reach price parity in the mid </a:t>
            </a:r>
            <a:r>
              <a:rPr lang="en-GB" dirty="0" smtClean="0"/>
              <a:t>2020s</a:t>
            </a:r>
            <a:endParaRPr lang="en-GB" dirty="0"/>
          </a:p>
        </p:txBody>
      </p:sp>
      <p:sp>
        <p:nvSpPr>
          <p:cNvPr id="2" name="Text Placeholder 1"/>
          <p:cNvSpPr>
            <a:spLocks noGrp="1"/>
          </p:cNvSpPr>
          <p:nvPr>
            <p:ph type="body" sz="quarter" idx="12"/>
          </p:nvPr>
        </p:nvSpPr>
        <p:spPr>
          <a:xfrm>
            <a:off x="7236296" y="4349424"/>
            <a:ext cx="3251671" cy="216024"/>
          </a:xfrm>
        </p:spPr>
        <p:txBody>
          <a:bodyPr/>
          <a:lstStyle/>
          <a:p>
            <a:r>
              <a:rPr lang="en-GB" dirty="0" smtClean="0"/>
              <a:t>Source: </a:t>
            </a:r>
            <a:r>
              <a:rPr lang="en-GB" dirty="0" err="1" smtClean="0"/>
              <a:t>BloombergNEF</a:t>
            </a:r>
            <a:r>
              <a:rPr lang="en-GB" dirty="0" smtClean="0"/>
              <a:t> </a:t>
            </a:r>
            <a:endParaRPr lang="en-GB" dirty="0"/>
          </a:p>
        </p:txBody>
      </p:sp>
      <p:sp>
        <p:nvSpPr>
          <p:cNvPr id="8"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Electric Vehicle Outlook 2019</a:t>
            </a:r>
            <a:endParaRPr lang="en-US" sz="748"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590" y="1047154"/>
            <a:ext cx="4453483" cy="3492122"/>
          </a:xfrm>
          <a:prstGeom prst="rect">
            <a:avLst/>
          </a:prstGeom>
        </p:spPr>
      </p:pic>
    </p:spTree>
    <p:extLst>
      <p:ext uri="{BB962C8B-B14F-4D97-AF65-F5344CB8AC3E}">
        <p14:creationId xmlns:p14="http://schemas.microsoft.com/office/powerpoint/2010/main" val="2972614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375761" y="1199445"/>
            <a:ext cx="4392786" cy="3105246"/>
          </a:xfrm>
        </p:spPr>
      </p:pic>
      <p:sp>
        <p:nvSpPr>
          <p:cNvPr id="3" name="Title 2"/>
          <p:cNvSpPr>
            <a:spLocks noGrp="1"/>
          </p:cNvSpPr>
          <p:nvPr>
            <p:ph type="title"/>
          </p:nvPr>
        </p:nvSpPr>
        <p:spPr/>
        <p:txBody>
          <a:bodyPr/>
          <a:lstStyle/>
          <a:p>
            <a:r>
              <a:rPr lang="en-US" dirty="0" smtClean="0"/>
              <a:t>Parity driven by shrinking prices</a:t>
            </a:r>
            <a:endParaRPr lang="en-US"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8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sz="800" dirty="0" smtClean="0"/>
              <a:t>Source: </a:t>
            </a:r>
            <a:r>
              <a:rPr lang="en-GB" sz="800" dirty="0" err="1" smtClean="0"/>
              <a:t>BloombergNEF</a:t>
            </a:r>
            <a:endParaRPr lang="en-GB" sz="800" dirty="0"/>
          </a:p>
        </p:txBody>
      </p:sp>
      <p:sp>
        <p:nvSpPr>
          <p:cNvPr id="4" name="Text Placeholder 3"/>
          <p:cNvSpPr>
            <a:spLocks noGrp="1"/>
          </p:cNvSpPr>
          <p:nvPr>
            <p:ph type="body" idx="1"/>
          </p:nvPr>
        </p:nvSpPr>
        <p:spPr>
          <a:xfrm>
            <a:off x="384225" y="971550"/>
            <a:ext cx="4033283" cy="244939"/>
          </a:xfrm>
        </p:spPr>
        <p:txBody>
          <a:bodyPr/>
          <a:lstStyle/>
          <a:p>
            <a:r>
              <a:rPr lang="en-GB" dirty="0" smtClean="0"/>
              <a:t>Global electricity demand from transport</a:t>
            </a:r>
            <a:endParaRPr lang="en-GB" dirty="0"/>
          </a:p>
        </p:txBody>
      </p:sp>
      <p:sp>
        <p:nvSpPr>
          <p:cNvPr id="5" name="Text Placeholder 4"/>
          <p:cNvSpPr>
            <a:spLocks noGrp="1"/>
          </p:cNvSpPr>
          <p:nvPr>
            <p:ph type="body" sz="quarter" idx="3"/>
          </p:nvPr>
        </p:nvSpPr>
        <p:spPr>
          <a:xfrm>
            <a:off x="4726800" y="971550"/>
            <a:ext cx="4033283" cy="244939"/>
          </a:xfrm>
        </p:spPr>
        <p:txBody>
          <a:bodyPr/>
          <a:lstStyle/>
          <a:p>
            <a:r>
              <a:rPr lang="en-GB" dirty="0" smtClean="0"/>
              <a:t>Impact on U.S. electricity demand</a:t>
            </a:r>
            <a:endParaRPr lang="en-GB" dirty="0"/>
          </a:p>
        </p:txBody>
      </p:sp>
      <p:sp>
        <p:nvSpPr>
          <p:cNvPr id="8" name="Title 7"/>
          <p:cNvSpPr>
            <a:spLocks noGrp="1"/>
          </p:cNvSpPr>
          <p:nvPr>
            <p:ph type="title"/>
          </p:nvPr>
        </p:nvSpPr>
        <p:spPr/>
        <p:txBody>
          <a:bodyPr/>
          <a:lstStyle/>
          <a:p>
            <a:r>
              <a:rPr lang="en-GB" sz="2800" dirty="0" smtClean="0"/>
              <a:t>EVs as future demand driver</a:t>
            </a:r>
            <a:endParaRPr lang="en-GB" sz="2800" dirty="0"/>
          </a:p>
        </p:txBody>
      </p:sp>
      <p:graphicFrame>
        <p:nvGraphicFramePr>
          <p:cNvPr id="9" name="Content Placeholder 8"/>
          <p:cNvGraphicFramePr>
            <a:graphicFrameLocks noGrp="1"/>
          </p:cNvGraphicFramePr>
          <p:nvPr>
            <p:ph sz="quarter" idx="11"/>
            <p:extLst/>
          </p:nvPr>
        </p:nvGraphicFramePr>
        <p:xfrm>
          <a:off x="152400" y="1428750"/>
          <a:ext cx="4265613" cy="2871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_DEM"/>
          <p:cNvGraphicFramePr>
            <a:graphicFrameLocks noGrp="1"/>
          </p:cNvGraphicFramePr>
          <p:nvPr>
            <p:ph sz="quarter" idx="12"/>
            <p:extLst/>
          </p:nvPr>
        </p:nvGraphicFramePr>
        <p:xfrm>
          <a:off x="4727575" y="1428750"/>
          <a:ext cx="4032250" cy="2871788"/>
        </p:xfrm>
        <a:graphic>
          <a:graphicData uri="http://schemas.openxmlformats.org/drawingml/2006/chart">
            <c:chart xmlns:c="http://schemas.openxmlformats.org/drawingml/2006/chart" xmlns:r="http://schemas.openxmlformats.org/officeDocument/2006/relationships" r:id="rId4"/>
          </a:graphicData>
        </a:graphic>
      </p:graphicFrame>
      <p:sp>
        <p:nvSpPr>
          <p:cNvPr id="14" name="Line Callout 1 (Accent Bar) 13"/>
          <p:cNvSpPr/>
          <p:nvPr/>
        </p:nvSpPr>
        <p:spPr>
          <a:xfrm>
            <a:off x="5029200" y="1504950"/>
            <a:ext cx="2397428" cy="219941"/>
          </a:xfrm>
          <a:prstGeom prst="accentCallout1">
            <a:avLst>
              <a:gd name="adj1" fmla="val 92439"/>
              <a:gd name="adj2" fmla="val 97719"/>
              <a:gd name="adj3" fmla="val 252076"/>
              <a:gd name="adj4" fmla="val 13597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400" dirty="0" smtClean="0">
                <a:solidFill>
                  <a:srgbClr val="FF0000"/>
                </a:solidFill>
              </a:rPr>
              <a:t>11% by 2040</a:t>
            </a:r>
            <a:endParaRPr lang="en-US" sz="1400" dirty="0">
              <a:solidFill>
                <a:srgbClr val="FF0000"/>
              </a:solidFill>
            </a:endParaRPr>
          </a:p>
        </p:txBody>
      </p:sp>
      <p:sp>
        <p:nvSpPr>
          <p:cNvPr id="15"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U.S. Renewable Energy Market Outlook</a:t>
            </a:r>
            <a:endParaRPr lang="en-US" sz="748" b="1" dirty="0"/>
          </a:p>
        </p:txBody>
      </p:sp>
    </p:spTree>
    <p:extLst>
      <p:ext uri="{BB962C8B-B14F-4D97-AF65-F5344CB8AC3E}">
        <p14:creationId xmlns:p14="http://schemas.microsoft.com/office/powerpoint/2010/main" val="60909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1321232"/>
            <a:ext cx="7946106" cy="3221764"/>
            <a:chOff x="-236146" y="1941885"/>
            <a:chExt cx="11678814" cy="4735198"/>
          </a:xfrm>
        </p:grpSpPr>
        <p:sp>
          <p:nvSpPr>
            <p:cNvPr id="4" name="Freeform 3"/>
            <p:cNvSpPr/>
            <p:nvPr/>
          </p:nvSpPr>
          <p:spPr>
            <a:xfrm>
              <a:off x="-236145" y="1941885"/>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rgbClr val="FFC91D"/>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476" tIns="73152" rIns="41476" bIns="41476" numCol="1" spcCol="1270" anchor="t" anchorCtr="0">
              <a:noAutofit/>
            </a:bodyPr>
            <a:lstStyle/>
            <a:p>
              <a:pPr defTabSz="483900">
                <a:lnSpc>
                  <a:spcPct val="90000"/>
                </a:lnSpc>
                <a:spcBef>
                  <a:spcPct val="0"/>
                </a:spcBef>
                <a:spcAft>
                  <a:spcPct val="35000"/>
                </a:spcAft>
              </a:pPr>
              <a:r>
                <a:rPr lang="en-US" sz="1089" b="1" dirty="0">
                  <a:solidFill>
                    <a:schemeClr val="tx2">
                      <a:lumMod val="50000"/>
                    </a:schemeClr>
                  </a:solidFill>
                </a:rPr>
                <a:t>Technology, Manufacturing &amp; Trade</a:t>
              </a:r>
            </a:p>
            <a:p>
              <a:pPr marL="77770" lvl="1" indent="-77770" defTabSz="362925">
                <a:lnSpc>
                  <a:spcPct val="90000"/>
                </a:lnSpc>
                <a:spcBef>
                  <a:spcPct val="0"/>
                </a:spcBef>
                <a:spcAft>
                  <a:spcPct val="15000"/>
                </a:spcAft>
                <a:buChar char="••"/>
              </a:pPr>
              <a:r>
                <a:rPr lang="en-US" sz="1000" dirty="0" smtClean="0">
                  <a:solidFill>
                    <a:schemeClr val="tx2">
                      <a:lumMod val="50000"/>
                    </a:schemeClr>
                  </a:solidFill>
                </a:rPr>
                <a:t>Technology advancements and trends</a:t>
              </a:r>
              <a:endParaRPr lang="en-US" sz="1000" dirty="0">
                <a:solidFill>
                  <a:schemeClr val="tx2">
                    <a:lumMod val="50000"/>
                  </a:schemeClr>
                </a:solidFill>
              </a:endParaRPr>
            </a:p>
            <a:p>
              <a:pPr marL="77770" lvl="1" indent="-77770" defTabSz="362925">
                <a:lnSpc>
                  <a:spcPct val="90000"/>
                </a:lnSpc>
                <a:spcBef>
                  <a:spcPct val="0"/>
                </a:spcBef>
                <a:spcAft>
                  <a:spcPct val="15000"/>
                </a:spcAft>
                <a:buFont typeface="Arial" panose="020B0604020202020204" pitchFamily="34" charset="0"/>
                <a:buChar char="••"/>
              </a:pPr>
              <a:r>
                <a:rPr lang="en-US" sz="1000" dirty="0" smtClean="0">
                  <a:solidFill>
                    <a:schemeClr val="tx2">
                      <a:lumMod val="50000"/>
                    </a:schemeClr>
                  </a:solidFill>
                </a:rPr>
                <a:t>Solar and wind equipment price indices</a:t>
              </a:r>
            </a:p>
            <a:p>
              <a:pPr marL="77770" lvl="1" indent="-77770" defTabSz="362925">
                <a:lnSpc>
                  <a:spcPct val="90000"/>
                </a:lnSpc>
                <a:spcBef>
                  <a:spcPct val="0"/>
                </a:spcBef>
                <a:spcAft>
                  <a:spcPct val="15000"/>
                </a:spcAft>
                <a:buFont typeface="Arial" panose="020B0604020202020204" pitchFamily="34" charset="0"/>
                <a:buChar char="••"/>
              </a:pPr>
              <a:r>
                <a:rPr lang="nb-NO" sz="1000" dirty="0">
                  <a:solidFill>
                    <a:schemeClr val="tx2">
                      <a:lumMod val="50000"/>
                    </a:schemeClr>
                  </a:solidFill>
                </a:rPr>
                <a:t>Tier 1 PV Module Maker list and bankability survey </a:t>
              </a:r>
              <a:endParaRPr lang="en-US" sz="1000" dirty="0">
                <a:solidFill>
                  <a:schemeClr val="tx2">
                    <a:lumMod val="50000"/>
                  </a:schemeClr>
                </a:solidFill>
              </a:endParaRPr>
            </a:p>
            <a:p>
              <a:pPr marL="77770" lvl="1" indent="-77770" defTabSz="362925">
                <a:lnSpc>
                  <a:spcPct val="90000"/>
                </a:lnSpc>
                <a:spcBef>
                  <a:spcPct val="0"/>
                </a:spcBef>
                <a:spcAft>
                  <a:spcPct val="15000"/>
                </a:spcAft>
                <a:buChar char="••"/>
              </a:pPr>
              <a:r>
                <a:rPr lang="en-US" sz="1000" dirty="0" smtClean="0">
                  <a:solidFill>
                    <a:schemeClr val="tx2">
                      <a:lumMod val="50000"/>
                    </a:schemeClr>
                  </a:solidFill>
                </a:rPr>
                <a:t>Module</a:t>
              </a:r>
              <a:r>
                <a:rPr lang="en-US" sz="1000" dirty="0">
                  <a:solidFill>
                    <a:schemeClr val="tx2">
                      <a:lumMod val="50000"/>
                    </a:schemeClr>
                  </a:solidFill>
                </a:rPr>
                <a:t>, inverter</a:t>
              </a:r>
              <a:r>
                <a:rPr lang="en-US" sz="1000" dirty="0" smtClean="0">
                  <a:solidFill>
                    <a:schemeClr val="tx2">
                      <a:lumMod val="50000"/>
                    </a:schemeClr>
                  </a:solidFill>
                </a:rPr>
                <a:t>, turbine, </a:t>
              </a:r>
              <a:r>
                <a:rPr lang="en-US" sz="1000" dirty="0">
                  <a:solidFill>
                    <a:schemeClr val="tx2">
                      <a:lumMod val="50000"/>
                    </a:schemeClr>
                  </a:solidFill>
                </a:rPr>
                <a:t>O&amp;M, EPC </a:t>
              </a:r>
              <a:r>
                <a:rPr lang="en-US" sz="1000" dirty="0" smtClean="0">
                  <a:solidFill>
                    <a:schemeClr val="tx2">
                      <a:lumMod val="50000"/>
                    </a:schemeClr>
                  </a:solidFill>
                </a:rPr>
                <a:t>industry updates and market share</a:t>
              </a:r>
              <a:endParaRPr lang="en-US" sz="1000" dirty="0">
                <a:solidFill>
                  <a:schemeClr val="tx2">
                    <a:lumMod val="50000"/>
                  </a:schemeClr>
                </a:solidFill>
              </a:endParaRPr>
            </a:p>
            <a:p>
              <a:pPr marL="77770" lvl="1" indent="-77770" defTabSz="362925">
                <a:lnSpc>
                  <a:spcPct val="90000"/>
                </a:lnSpc>
                <a:spcBef>
                  <a:spcPct val="0"/>
                </a:spcBef>
                <a:spcAft>
                  <a:spcPct val="15000"/>
                </a:spcAft>
                <a:buChar char="••"/>
              </a:pPr>
              <a:r>
                <a:rPr lang="en-US" sz="1000" dirty="0">
                  <a:solidFill>
                    <a:schemeClr val="tx2">
                      <a:lumMod val="50000"/>
                    </a:schemeClr>
                  </a:solidFill>
                </a:rPr>
                <a:t>Manufacturer </a:t>
              </a:r>
              <a:r>
                <a:rPr lang="en-US" sz="1000" dirty="0" smtClean="0">
                  <a:solidFill>
                    <a:schemeClr val="tx2">
                      <a:lumMod val="50000"/>
                    </a:schemeClr>
                  </a:solidFill>
                </a:rPr>
                <a:t>and developer profiles</a:t>
              </a:r>
              <a:endParaRPr lang="en-US" sz="1000" dirty="0">
                <a:solidFill>
                  <a:schemeClr val="tx2">
                    <a:lumMod val="50000"/>
                  </a:schemeClr>
                </a:solidFill>
              </a:endParaRPr>
            </a:p>
            <a:p>
              <a:pPr marL="77770" lvl="1" indent="-77770" defTabSz="362925">
                <a:lnSpc>
                  <a:spcPct val="90000"/>
                </a:lnSpc>
                <a:spcBef>
                  <a:spcPct val="0"/>
                </a:spcBef>
                <a:spcAft>
                  <a:spcPct val="15000"/>
                </a:spcAft>
                <a:buChar char="••"/>
              </a:pPr>
              <a:r>
                <a:rPr lang="en-US" sz="1000" dirty="0" smtClean="0">
                  <a:solidFill>
                    <a:schemeClr val="tx2">
                      <a:lumMod val="50000"/>
                    </a:schemeClr>
                  </a:solidFill>
                </a:rPr>
                <a:t>Global PV </a:t>
              </a:r>
              <a:r>
                <a:rPr lang="en-US" sz="1000" dirty="0">
                  <a:solidFill>
                    <a:schemeClr val="tx2">
                      <a:lumMod val="50000"/>
                    </a:schemeClr>
                  </a:solidFill>
                </a:rPr>
                <a:t>shipment index</a:t>
              </a:r>
            </a:p>
          </p:txBody>
        </p:sp>
        <p:sp>
          <p:nvSpPr>
            <p:cNvPr id="14" name="Freeform 13"/>
            <p:cNvSpPr/>
            <p:nvPr/>
          </p:nvSpPr>
          <p:spPr>
            <a:xfrm>
              <a:off x="3799240" y="4381931"/>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2" tIns="73152" rIns="41476" bIns="41476" numCol="1" spcCol="1270" anchor="t" anchorCtr="0">
              <a:noAutofit/>
            </a:bodyPr>
            <a:lstStyle/>
            <a:p>
              <a:pPr defTabSz="483900">
                <a:lnSpc>
                  <a:spcPct val="90000"/>
                </a:lnSpc>
                <a:spcBef>
                  <a:spcPct val="0"/>
                </a:spcBef>
                <a:spcAft>
                  <a:spcPct val="35000"/>
                </a:spcAft>
              </a:pPr>
              <a:r>
                <a:rPr lang="en-US" sz="1089" b="1" dirty="0" smtClean="0"/>
                <a:t>Distributed Energy Industry Trends</a:t>
              </a:r>
              <a:endParaRPr lang="en-US" sz="1089" b="1" dirty="0"/>
            </a:p>
            <a:p>
              <a:pPr marL="77770" lvl="1" indent="-77770" defTabSz="362925">
                <a:lnSpc>
                  <a:spcPct val="90000"/>
                </a:lnSpc>
                <a:spcBef>
                  <a:spcPct val="0"/>
                </a:spcBef>
                <a:spcAft>
                  <a:spcPct val="15000"/>
                </a:spcAft>
                <a:buClr>
                  <a:schemeClr val="bg1"/>
                </a:buClr>
                <a:buChar char="••"/>
              </a:pPr>
              <a:r>
                <a:rPr lang="en-US" sz="1000" dirty="0" smtClean="0"/>
                <a:t>Installation volume </a:t>
              </a:r>
              <a:r>
                <a:rPr lang="en-US" sz="1000" dirty="0"/>
                <a:t>and price monitoring</a:t>
              </a:r>
            </a:p>
            <a:p>
              <a:pPr marL="77770" lvl="1" indent="-77770" defTabSz="362925">
                <a:lnSpc>
                  <a:spcPct val="90000"/>
                </a:lnSpc>
                <a:spcBef>
                  <a:spcPct val="0"/>
                </a:spcBef>
                <a:spcAft>
                  <a:spcPct val="15000"/>
                </a:spcAft>
                <a:buClr>
                  <a:schemeClr val="bg1"/>
                </a:buClr>
                <a:buChar char="••"/>
              </a:pPr>
              <a:r>
                <a:rPr lang="en-US" sz="1000" dirty="0"/>
                <a:t>Changing business </a:t>
              </a:r>
              <a:r>
                <a:rPr lang="en-US" sz="1000" dirty="0" smtClean="0"/>
                <a:t>and </a:t>
              </a:r>
              <a:r>
                <a:rPr lang="en-US" sz="1000" dirty="0"/>
                <a:t>finance </a:t>
              </a:r>
              <a:r>
                <a:rPr lang="en-US" sz="1000" dirty="0" smtClean="0"/>
                <a:t>models</a:t>
              </a:r>
              <a:endParaRPr lang="en-US" sz="1000" dirty="0"/>
            </a:p>
            <a:p>
              <a:pPr marL="77770" lvl="1" indent="-77770" defTabSz="362925">
                <a:lnSpc>
                  <a:spcPct val="90000"/>
                </a:lnSpc>
                <a:spcBef>
                  <a:spcPct val="0"/>
                </a:spcBef>
                <a:spcAft>
                  <a:spcPct val="15000"/>
                </a:spcAft>
                <a:buClr>
                  <a:schemeClr val="bg1"/>
                </a:buClr>
                <a:buChar char="••"/>
              </a:pPr>
              <a:r>
                <a:rPr lang="en-US" sz="1000" dirty="0"/>
                <a:t>Behavioral economics of adoption</a:t>
              </a:r>
            </a:p>
            <a:p>
              <a:pPr marL="77770" lvl="1" indent="-77770" defTabSz="362925">
                <a:lnSpc>
                  <a:spcPct val="90000"/>
                </a:lnSpc>
                <a:spcBef>
                  <a:spcPct val="0"/>
                </a:spcBef>
                <a:spcAft>
                  <a:spcPct val="15000"/>
                </a:spcAft>
                <a:buClr>
                  <a:schemeClr val="bg1"/>
                </a:buClr>
                <a:buChar char="••"/>
              </a:pPr>
              <a:r>
                <a:rPr lang="en-US" sz="1000" dirty="0"/>
                <a:t>Retail rate &amp; net metering </a:t>
              </a:r>
              <a:r>
                <a:rPr lang="en-US" sz="1000" dirty="0" smtClean="0"/>
                <a:t>reform</a:t>
              </a:r>
            </a:p>
            <a:p>
              <a:pPr marL="77770" lvl="1" indent="-77770" defTabSz="362925">
                <a:lnSpc>
                  <a:spcPct val="90000"/>
                </a:lnSpc>
                <a:spcBef>
                  <a:spcPct val="0"/>
                </a:spcBef>
                <a:spcAft>
                  <a:spcPct val="15000"/>
                </a:spcAft>
                <a:buClr>
                  <a:schemeClr val="bg1"/>
                </a:buClr>
                <a:buChar char="••"/>
              </a:pPr>
              <a:r>
                <a:rPr lang="en-US" sz="1000" dirty="0" smtClean="0"/>
                <a:t>Impacts to the grid and retail load</a:t>
              </a:r>
            </a:p>
            <a:p>
              <a:pPr marL="77770" lvl="1" indent="-77770" defTabSz="362925">
                <a:lnSpc>
                  <a:spcPct val="90000"/>
                </a:lnSpc>
                <a:spcBef>
                  <a:spcPct val="0"/>
                </a:spcBef>
                <a:spcAft>
                  <a:spcPct val="15000"/>
                </a:spcAft>
                <a:buClr>
                  <a:schemeClr val="bg1"/>
                </a:buClr>
                <a:buChar char="••"/>
              </a:pPr>
              <a:r>
                <a:rPr lang="en-US" sz="1000" dirty="0" smtClean="0"/>
                <a:t>Solar </a:t>
              </a:r>
              <a:r>
                <a:rPr lang="en-US" sz="1000" dirty="0"/>
                <a:t>+ storage uptake</a:t>
              </a:r>
            </a:p>
            <a:p>
              <a:pPr marL="77770" lvl="1" indent="-77770" defTabSz="362925">
                <a:lnSpc>
                  <a:spcPct val="90000"/>
                </a:lnSpc>
                <a:spcBef>
                  <a:spcPct val="0"/>
                </a:spcBef>
                <a:spcAft>
                  <a:spcPct val="15000"/>
                </a:spcAft>
                <a:buClr>
                  <a:schemeClr val="bg1"/>
                </a:buClr>
                <a:buChar char="••"/>
              </a:pPr>
              <a:r>
                <a:rPr lang="en-US" sz="1000" dirty="0"/>
                <a:t>Virtual power plant pilot projects</a:t>
              </a:r>
            </a:p>
          </p:txBody>
        </p:sp>
        <p:sp>
          <p:nvSpPr>
            <p:cNvPr id="15" name="Freeform 14"/>
            <p:cNvSpPr/>
            <p:nvPr/>
          </p:nvSpPr>
          <p:spPr>
            <a:xfrm>
              <a:off x="3799240" y="1941885"/>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2" tIns="73152" rIns="41476" bIns="41476" numCol="1" spcCol="1270" anchor="t" anchorCtr="0">
              <a:noAutofit/>
            </a:bodyPr>
            <a:lstStyle/>
            <a:p>
              <a:pPr defTabSz="483900">
                <a:lnSpc>
                  <a:spcPct val="90000"/>
                </a:lnSpc>
                <a:spcBef>
                  <a:spcPct val="0"/>
                </a:spcBef>
                <a:spcAft>
                  <a:spcPct val="35000"/>
                </a:spcAft>
              </a:pPr>
              <a:r>
                <a:rPr lang="en-US" sz="1089" b="1" dirty="0" smtClean="0"/>
                <a:t>Clean Energy Demand </a:t>
              </a:r>
            </a:p>
            <a:p>
              <a:pPr marL="77770" lvl="1" indent="-77770" defTabSz="362925">
                <a:lnSpc>
                  <a:spcPct val="90000"/>
                </a:lnSpc>
                <a:spcBef>
                  <a:spcPct val="0"/>
                </a:spcBef>
                <a:spcAft>
                  <a:spcPct val="15000"/>
                </a:spcAft>
                <a:buClr>
                  <a:schemeClr val="bg1"/>
                </a:buClr>
                <a:buChar char="••"/>
              </a:pPr>
              <a:r>
                <a:rPr lang="en-US" sz="1000" dirty="0"/>
                <a:t>Residual RPS </a:t>
              </a:r>
              <a:r>
                <a:rPr lang="en-US" sz="1000" dirty="0" smtClean="0"/>
                <a:t>demand</a:t>
              </a:r>
            </a:p>
            <a:p>
              <a:pPr marL="77770" lvl="1" indent="-77770" defTabSz="362925">
                <a:lnSpc>
                  <a:spcPct val="90000"/>
                </a:lnSpc>
                <a:spcBef>
                  <a:spcPct val="0"/>
                </a:spcBef>
                <a:spcAft>
                  <a:spcPct val="15000"/>
                </a:spcAft>
                <a:buClr>
                  <a:schemeClr val="bg1"/>
                </a:buClr>
                <a:buChar char="••"/>
              </a:pPr>
              <a:r>
                <a:rPr lang="en-US" sz="1000" dirty="0" smtClean="0"/>
                <a:t>Utility RFPs and competitive solicitation</a:t>
              </a:r>
            </a:p>
            <a:p>
              <a:pPr marL="77770" lvl="1" indent="-77770" defTabSz="362925">
                <a:lnSpc>
                  <a:spcPct val="90000"/>
                </a:lnSpc>
                <a:spcBef>
                  <a:spcPct val="0"/>
                </a:spcBef>
                <a:spcAft>
                  <a:spcPct val="15000"/>
                </a:spcAft>
                <a:buClr>
                  <a:schemeClr val="bg1"/>
                </a:buClr>
                <a:buChar char="••"/>
              </a:pPr>
              <a:r>
                <a:rPr lang="en-US" sz="1000" dirty="0" smtClean="0"/>
                <a:t>Utility IRP and rate-basing activity</a:t>
              </a:r>
            </a:p>
            <a:p>
              <a:pPr marL="77770" lvl="1" indent="-77770" defTabSz="362925">
                <a:lnSpc>
                  <a:spcPct val="90000"/>
                </a:lnSpc>
                <a:spcBef>
                  <a:spcPct val="0"/>
                </a:spcBef>
                <a:spcAft>
                  <a:spcPct val="15000"/>
                </a:spcAft>
                <a:buClr>
                  <a:schemeClr val="bg1"/>
                </a:buClr>
                <a:buFont typeface="Arial" panose="020B0604020202020204" pitchFamily="34" charset="0"/>
                <a:buChar char="••"/>
              </a:pPr>
              <a:r>
                <a:rPr lang="en-US" sz="1000" dirty="0" smtClean="0">
                  <a:solidFill>
                    <a:schemeClr val="bg1"/>
                  </a:solidFill>
                </a:rPr>
                <a:t>Solar </a:t>
              </a:r>
              <a:r>
                <a:rPr lang="en-US" sz="1000" dirty="0">
                  <a:solidFill>
                    <a:schemeClr val="bg1"/>
                  </a:solidFill>
                </a:rPr>
                <a:t>+ storage opportunities</a:t>
              </a:r>
            </a:p>
            <a:p>
              <a:pPr marL="77770" lvl="1" indent="-77770" defTabSz="362925">
                <a:lnSpc>
                  <a:spcPct val="90000"/>
                </a:lnSpc>
                <a:spcBef>
                  <a:spcPct val="0"/>
                </a:spcBef>
                <a:spcAft>
                  <a:spcPct val="15000"/>
                </a:spcAft>
                <a:buClr>
                  <a:schemeClr val="bg1"/>
                </a:buClr>
                <a:buChar char="••"/>
              </a:pPr>
              <a:r>
                <a:rPr lang="en-US" sz="1000" dirty="0" smtClean="0"/>
                <a:t>Corporate clean energy </a:t>
              </a:r>
              <a:r>
                <a:rPr lang="en-US" sz="1000" dirty="0"/>
                <a:t>procurement</a:t>
              </a:r>
            </a:p>
            <a:p>
              <a:pPr marL="77770" lvl="1" indent="-77770" defTabSz="362925">
                <a:lnSpc>
                  <a:spcPct val="90000"/>
                </a:lnSpc>
                <a:spcBef>
                  <a:spcPct val="0"/>
                </a:spcBef>
                <a:spcAft>
                  <a:spcPct val="15000"/>
                </a:spcAft>
                <a:buClr>
                  <a:schemeClr val="bg1"/>
                </a:buClr>
                <a:buChar char="••"/>
              </a:pPr>
              <a:r>
                <a:rPr lang="en-US" sz="1000" dirty="0"/>
                <a:t>Community choice aggregation</a:t>
              </a:r>
            </a:p>
            <a:p>
              <a:pPr marL="77770" lvl="1" indent="-77770" defTabSz="362925">
                <a:lnSpc>
                  <a:spcPct val="90000"/>
                </a:lnSpc>
                <a:spcBef>
                  <a:spcPct val="0"/>
                </a:spcBef>
                <a:spcAft>
                  <a:spcPct val="15000"/>
                </a:spcAft>
                <a:buClr>
                  <a:schemeClr val="bg1"/>
                </a:buClr>
                <a:buChar char="••"/>
              </a:pPr>
              <a:r>
                <a:rPr lang="en-US" sz="1000" dirty="0" smtClean="0"/>
                <a:t>City </a:t>
              </a:r>
              <a:r>
                <a:rPr lang="en-US" sz="1000" dirty="0"/>
                <a:t>and state </a:t>
              </a:r>
              <a:r>
                <a:rPr lang="en-US" sz="1000" dirty="0" smtClean="0"/>
                <a:t>procurement</a:t>
              </a:r>
              <a:endParaRPr lang="en-US" sz="1000" dirty="0"/>
            </a:p>
            <a:p>
              <a:pPr marL="0" lvl="1" indent="0" defTabSz="362925">
                <a:lnSpc>
                  <a:spcPct val="90000"/>
                </a:lnSpc>
                <a:spcBef>
                  <a:spcPct val="0"/>
                </a:spcBef>
                <a:spcAft>
                  <a:spcPct val="15000"/>
                </a:spcAft>
                <a:buClr>
                  <a:schemeClr val="bg1"/>
                </a:buClr>
                <a:buNone/>
              </a:pPr>
              <a:endParaRPr lang="en-US" sz="953" dirty="0"/>
            </a:p>
          </p:txBody>
        </p:sp>
        <p:sp>
          <p:nvSpPr>
            <p:cNvPr id="16" name="Freeform 15"/>
            <p:cNvSpPr/>
            <p:nvPr/>
          </p:nvSpPr>
          <p:spPr>
            <a:xfrm>
              <a:off x="7834627" y="4381931"/>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2" tIns="73152" rIns="41476" bIns="41476" numCol="1" spcCol="1270" anchor="t" anchorCtr="0">
              <a:noAutofit/>
            </a:bodyPr>
            <a:lstStyle/>
            <a:p>
              <a:pPr defTabSz="483900">
                <a:lnSpc>
                  <a:spcPct val="90000"/>
                </a:lnSpc>
                <a:spcBef>
                  <a:spcPct val="0"/>
                </a:spcBef>
                <a:spcAft>
                  <a:spcPct val="35000"/>
                </a:spcAft>
              </a:pPr>
              <a:r>
                <a:rPr lang="en-US" sz="1089" b="1" dirty="0"/>
                <a:t>Power Markets and Price Signals</a:t>
              </a:r>
              <a:endParaRPr lang="en-GB" sz="1089" dirty="0">
                <a:solidFill>
                  <a:prstClr val="black"/>
                </a:solidFill>
              </a:endParaRPr>
            </a:p>
            <a:p>
              <a:pPr marL="77770" lvl="1" indent="-77770" defTabSz="362925">
                <a:lnSpc>
                  <a:spcPct val="90000"/>
                </a:lnSpc>
                <a:spcBef>
                  <a:spcPct val="0"/>
                </a:spcBef>
                <a:spcAft>
                  <a:spcPct val="15000"/>
                </a:spcAft>
                <a:buClr>
                  <a:schemeClr val="bg1"/>
                </a:buClr>
                <a:buChar char="••"/>
              </a:pPr>
              <a:r>
                <a:rPr lang="en-US" sz="1000" dirty="0" smtClean="0"/>
                <a:t>PPA prices and volumes </a:t>
              </a:r>
            </a:p>
            <a:p>
              <a:pPr marL="77770" lvl="1" indent="-77770" defTabSz="362925">
                <a:lnSpc>
                  <a:spcPct val="90000"/>
                </a:lnSpc>
                <a:spcBef>
                  <a:spcPct val="0"/>
                </a:spcBef>
                <a:spcAft>
                  <a:spcPct val="15000"/>
                </a:spcAft>
                <a:buClr>
                  <a:schemeClr val="bg1"/>
                </a:buClr>
                <a:buChar char="••"/>
              </a:pPr>
              <a:r>
                <a:rPr lang="en-US" sz="1000" dirty="0" smtClean="0"/>
                <a:t>Power and REC forward pricing</a:t>
              </a:r>
            </a:p>
            <a:p>
              <a:pPr marL="77770" lvl="1" indent="-77770" defTabSz="362925">
                <a:lnSpc>
                  <a:spcPct val="90000"/>
                </a:lnSpc>
                <a:spcBef>
                  <a:spcPct val="0"/>
                </a:spcBef>
                <a:spcAft>
                  <a:spcPct val="15000"/>
                </a:spcAft>
                <a:buClr>
                  <a:schemeClr val="bg1"/>
                </a:buClr>
                <a:buFont typeface="Arial" panose="020B0604020202020204" pitchFamily="34" charset="0"/>
                <a:buChar char="••"/>
              </a:pPr>
              <a:r>
                <a:rPr lang="en-US" sz="1000" dirty="0"/>
                <a:t>Realized value of generation</a:t>
              </a:r>
              <a:endParaRPr lang="en-US" sz="1000" dirty="0">
                <a:solidFill>
                  <a:srgbClr val="FF0000"/>
                </a:solidFill>
              </a:endParaRPr>
            </a:p>
            <a:p>
              <a:pPr marL="77770" lvl="1" indent="-77770" defTabSz="362925">
                <a:lnSpc>
                  <a:spcPct val="90000"/>
                </a:lnSpc>
                <a:spcBef>
                  <a:spcPct val="0"/>
                </a:spcBef>
                <a:spcAft>
                  <a:spcPct val="15000"/>
                </a:spcAft>
                <a:buClr>
                  <a:schemeClr val="bg1"/>
                </a:buClr>
                <a:buFont typeface="Arial" panose="020B0604020202020204" pitchFamily="34" charset="0"/>
                <a:buChar char="••"/>
              </a:pPr>
              <a:r>
                <a:rPr lang="en-US" sz="1000" dirty="0"/>
                <a:t>Merchant exposure </a:t>
              </a:r>
              <a:r>
                <a:rPr lang="en-US" sz="1000" dirty="0" smtClean="0"/>
                <a:t>and i</a:t>
              </a:r>
              <a:r>
                <a:rPr lang="en-US" sz="1000" dirty="0" smtClean="0">
                  <a:solidFill>
                    <a:schemeClr val="bg1"/>
                  </a:solidFill>
                </a:rPr>
                <a:t>nnovative hedging structures</a:t>
              </a:r>
              <a:endParaRPr lang="en-GB" sz="1000" dirty="0" smtClean="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Interconnection availability</a:t>
              </a:r>
              <a:endParaRPr lang="en-US" sz="1000" dirty="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Basis risk</a:t>
              </a:r>
            </a:p>
          </p:txBody>
        </p:sp>
        <p:sp>
          <p:nvSpPr>
            <p:cNvPr id="17" name="Freeform 16"/>
            <p:cNvSpPr/>
            <p:nvPr/>
          </p:nvSpPr>
          <p:spPr>
            <a:xfrm>
              <a:off x="7834627" y="1955266"/>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2" tIns="73152" rIns="41476" bIns="41476" numCol="1" spcCol="1270" anchor="t" anchorCtr="0">
              <a:noAutofit/>
            </a:bodyPr>
            <a:lstStyle/>
            <a:p>
              <a:pPr defTabSz="483900">
                <a:lnSpc>
                  <a:spcPct val="90000"/>
                </a:lnSpc>
                <a:spcBef>
                  <a:spcPct val="0"/>
                </a:spcBef>
                <a:spcAft>
                  <a:spcPct val="35000"/>
                </a:spcAft>
              </a:pPr>
              <a:r>
                <a:rPr lang="en-US" sz="1089" b="1" dirty="0"/>
                <a:t>Policy Turbulence and Transition</a:t>
              </a:r>
              <a:endParaRPr lang="en-US" sz="1089" dirty="0"/>
            </a:p>
            <a:p>
              <a:pPr marL="77770" lvl="1" indent="-77770" defTabSz="362925">
                <a:lnSpc>
                  <a:spcPct val="90000"/>
                </a:lnSpc>
                <a:spcBef>
                  <a:spcPct val="0"/>
                </a:spcBef>
                <a:spcAft>
                  <a:spcPct val="15000"/>
                </a:spcAft>
                <a:buClr>
                  <a:schemeClr val="bg1"/>
                </a:buClr>
                <a:buChar char="••"/>
              </a:pPr>
              <a:r>
                <a:rPr lang="en-US" sz="1000" dirty="0" smtClean="0"/>
                <a:t>Phase-out </a:t>
              </a:r>
              <a:r>
                <a:rPr lang="en-US" sz="1000" dirty="0"/>
                <a:t>of the </a:t>
              </a:r>
              <a:r>
                <a:rPr lang="en-US" sz="1000" dirty="0" smtClean="0"/>
                <a:t>federal </a:t>
              </a:r>
              <a:r>
                <a:rPr lang="en-US" sz="1000" dirty="0"/>
                <a:t>t</a:t>
              </a:r>
              <a:r>
                <a:rPr lang="en-US" sz="1000" dirty="0" smtClean="0"/>
                <a:t>ax </a:t>
              </a:r>
              <a:r>
                <a:rPr lang="en-US" sz="1000" dirty="0"/>
                <a:t>c</a:t>
              </a:r>
              <a:r>
                <a:rPr lang="en-US" sz="1000" dirty="0" smtClean="0"/>
                <a:t>redits</a:t>
              </a:r>
              <a:endParaRPr lang="en-US" sz="1000" dirty="0"/>
            </a:p>
            <a:p>
              <a:pPr marL="77770" lvl="1" indent="-77770" defTabSz="362925">
                <a:lnSpc>
                  <a:spcPct val="90000"/>
                </a:lnSpc>
                <a:spcBef>
                  <a:spcPct val="0"/>
                </a:spcBef>
                <a:spcAft>
                  <a:spcPct val="15000"/>
                </a:spcAft>
                <a:buClr>
                  <a:schemeClr val="bg1"/>
                </a:buClr>
                <a:buFont typeface="Arial" panose="020B0604020202020204" pitchFamily="34" charset="0"/>
                <a:buChar char="••"/>
              </a:pPr>
              <a:r>
                <a:rPr lang="en-US" sz="1000" dirty="0"/>
                <a:t>Trade wars and tariffs</a:t>
              </a:r>
              <a:endParaRPr lang="en-US" sz="1000" dirty="0" smtClean="0"/>
            </a:p>
            <a:p>
              <a:pPr marL="77770" lvl="1" indent="-77770" defTabSz="362925">
                <a:lnSpc>
                  <a:spcPct val="90000"/>
                </a:lnSpc>
                <a:spcBef>
                  <a:spcPct val="0"/>
                </a:spcBef>
                <a:spcAft>
                  <a:spcPct val="15000"/>
                </a:spcAft>
                <a:buClr>
                  <a:schemeClr val="bg1"/>
                </a:buClr>
                <a:buFont typeface="Arial" panose="020B0604020202020204" pitchFamily="34" charset="0"/>
                <a:buChar char="••"/>
              </a:pPr>
              <a:r>
                <a:rPr lang="en-US" sz="1000" dirty="0" smtClean="0"/>
                <a:t>Impact </a:t>
              </a:r>
              <a:r>
                <a:rPr lang="en-US" sz="1000" dirty="0"/>
                <a:t>of corporate tax reform</a:t>
              </a:r>
            </a:p>
            <a:p>
              <a:pPr marL="77770" lvl="1" indent="-77770" defTabSz="362925">
                <a:lnSpc>
                  <a:spcPct val="90000"/>
                </a:lnSpc>
                <a:spcBef>
                  <a:spcPct val="0"/>
                </a:spcBef>
                <a:spcAft>
                  <a:spcPct val="15000"/>
                </a:spcAft>
                <a:buClr>
                  <a:schemeClr val="bg1"/>
                </a:buClr>
                <a:buChar char="••"/>
              </a:pPr>
              <a:r>
                <a:rPr lang="en-US" sz="1000" dirty="0" smtClean="0"/>
                <a:t>Future </a:t>
              </a:r>
              <a:r>
                <a:rPr lang="en-US" sz="1000" dirty="0"/>
                <a:t>of </a:t>
              </a:r>
              <a:r>
                <a:rPr lang="en-US" sz="1000" dirty="0" smtClean="0"/>
                <a:t>PURPA</a:t>
              </a:r>
            </a:p>
            <a:p>
              <a:pPr marL="77770" lvl="1" indent="-77770" defTabSz="362925">
                <a:lnSpc>
                  <a:spcPct val="90000"/>
                </a:lnSpc>
                <a:spcBef>
                  <a:spcPct val="0"/>
                </a:spcBef>
                <a:spcAft>
                  <a:spcPct val="15000"/>
                </a:spcAft>
                <a:buClr>
                  <a:schemeClr val="bg1"/>
                </a:buClr>
                <a:buChar char="••"/>
              </a:pPr>
              <a:r>
                <a:rPr lang="en-US" sz="1000" dirty="0" smtClean="0"/>
                <a:t>Power </a:t>
              </a:r>
              <a:r>
                <a:rPr lang="en-US" sz="1000" dirty="0"/>
                <a:t>m</a:t>
              </a:r>
              <a:r>
                <a:rPr lang="en-US" sz="1000" dirty="0" smtClean="0"/>
                <a:t>arket intervention</a:t>
              </a:r>
            </a:p>
            <a:p>
              <a:pPr marL="77770" lvl="1" indent="-77770" defTabSz="362925">
                <a:lnSpc>
                  <a:spcPct val="90000"/>
                </a:lnSpc>
                <a:spcBef>
                  <a:spcPct val="0"/>
                </a:spcBef>
                <a:spcAft>
                  <a:spcPct val="15000"/>
                </a:spcAft>
                <a:buClr>
                  <a:schemeClr val="bg1"/>
                </a:buClr>
                <a:buChar char="••"/>
              </a:pPr>
              <a:r>
                <a:rPr lang="en-US" sz="1000" dirty="0" smtClean="0"/>
                <a:t>Carbon markets</a:t>
              </a:r>
              <a:endParaRPr lang="en-US" sz="1000" dirty="0"/>
            </a:p>
            <a:p>
              <a:pPr marL="77770" lvl="1" indent="-77770" defTabSz="362925">
                <a:lnSpc>
                  <a:spcPct val="90000"/>
                </a:lnSpc>
                <a:spcBef>
                  <a:spcPct val="0"/>
                </a:spcBef>
                <a:spcAft>
                  <a:spcPct val="15000"/>
                </a:spcAft>
                <a:buClr>
                  <a:schemeClr val="bg1"/>
                </a:buClr>
                <a:buChar char="••"/>
              </a:pPr>
              <a:r>
                <a:rPr lang="en-US" sz="1000" dirty="0" smtClean="0"/>
                <a:t>Trend-setting </a:t>
              </a:r>
              <a:r>
                <a:rPr lang="en-US" sz="1000" dirty="0"/>
                <a:t>state developments</a:t>
              </a:r>
            </a:p>
            <a:p>
              <a:pPr marL="77770" lvl="1" indent="-77770" defTabSz="362925">
                <a:lnSpc>
                  <a:spcPct val="90000"/>
                </a:lnSpc>
                <a:spcBef>
                  <a:spcPct val="0"/>
                </a:spcBef>
                <a:spcAft>
                  <a:spcPct val="15000"/>
                </a:spcAft>
                <a:buChar char="••"/>
              </a:pPr>
              <a:endParaRPr lang="en-US" sz="680" dirty="0"/>
            </a:p>
          </p:txBody>
        </p:sp>
        <p:sp>
          <p:nvSpPr>
            <p:cNvPr id="18" name="Freeform 17"/>
            <p:cNvSpPr/>
            <p:nvPr/>
          </p:nvSpPr>
          <p:spPr>
            <a:xfrm>
              <a:off x="-236146" y="4381931"/>
              <a:ext cx="3608041" cy="2295152"/>
            </a:xfrm>
            <a:custGeom>
              <a:avLst/>
              <a:gdLst>
                <a:gd name="connsiteX0" fmla="*/ 0 w 3017524"/>
                <a:gd name="connsiteY0" fmla="*/ 0 h 1441256"/>
                <a:gd name="connsiteX1" fmla="*/ 3017524 w 3017524"/>
                <a:gd name="connsiteY1" fmla="*/ 0 h 1441256"/>
                <a:gd name="connsiteX2" fmla="*/ 3017524 w 3017524"/>
                <a:gd name="connsiteY2" fmla="*/ 1441256 h 1441256"/>
                <a:gd name="connsiteX3" fmla="*/ 0 w 3017524"/>
                <a:gd name="connsiteY3" fmla="*/ 1441256 h 1441256"/>
                <a:gd name="connsiteX4" fmla="*/ 0 w 3017524"/>
                <a:gd name="connsiteY4" fmla="*/ 0 h 144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524" h="1441256">
                  <a:moveTo>
                    <a:pt x="0" y="0"/>
                  </a:moveTo>
                  <a:lnTo>
                    <a:pt x="3017524" y="0"/>
                  </a:lnTo>
                  <a:lnTo>
                    <a:pt x="3017524" y="1441256"/>
                  </a:lnTo>
                  <a:lnTo>
                    <a:pt x="0" y="1441256"/>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2" tIns="73152" rIns="41476" bIns="41476" numCol="1" spcCol="1270" anchor="t" anchorCtr="0">
              <a:noAutofit/>
            </a:bodyPr>
            <a:lstStyle/>
            <a:p>
              <a:pPr defTabSz="483900">
                <a:lnSpc>
                  <a:spcPct val="90000"/>
                </a:lnSpc>
                <a:spcBef>
                  <a:spcPct val="0"/>
                </a:spcBef>
                <a:spcAft>
                  <a:spcPct val="35000"/>
                </a:spcAft>
              </a:pPr>
              <a:r>
                <a:rPr lang="en-US" sz="1089" b="1" dirty="0">
                  <a:solidFill>
                    <a:schemeClr val="bg1"/>
                  </a:solidFill>
                </a:rPr>
                <a:t>Finance and Investment</a:t>
              </a:r>
              <a:endParaRPr lang="en-US" sz="1089" dirty="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Levelized cost of energy analysis</a:t>
              </a: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Clean </a:t>
              </a:r>
              <a:r>
                <a:rPr lang="en-US" sz="1000" dirty="0">
                  <a:solidFill>
                    <a:schemeClr val="bg1"/>
                  </a:solidFill>
                </a:rPr>
                <a:t>energy investment </a:t>
              </a:r>
              <a:r>
                <a:rPr lang="en-US" sz="1000" dirty="0" smtClean="0">
                  <a:solidFill>
                    <a:schemeClr val="bg1"/>
                  </a:solidFill>
                </a:rPr>
                <a:t>figures</a:t>
              </a:r>
              <a:endParaRPr lang="en-US" sz="1000" dirty="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a:solidFill>
                    <a:schemeClr val="bg1"/>
                  </a:solidFill>
                </a:rPr>
                <a:t>Project finance database</a:t>
              </a: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Asset acquisitions and pipeline analysis</a:t>
              </a:r>
              <a:endParaRPr lang="en-US" sz="1000" dirty="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smtClean="0">
                  <a:solidFill>
                    <a:schemeClr val="bg1"/>
                  </a:solidFill>
                </a:rPr>
                <a:t>Debt market trends</a:t>
              </a:r>
              <a:endParaRPr lang="en-US" sz="1000" dirty="0">
                <a:solidFill>
                  <a:schemeClr val="bg1"/>
                </a:solidFill>
              </a:endParaRPr>
            </a:p>
            <a:p>
              <a:pPr marL="77770" lvl="1" indent="-77770" defTabSz="362925">
                <a:lnSpc>
                  <a:spcPct val="90000"/>
                </a:lnSpc>
                <a:spcBef>
                  <a:spcPct val="0"/>
                </a:spcBef>
                <a:spcAft>
                  <a:spcPct val="15000"/>
                </a:spcAft>
                <a:buClr>
                  <a:schemeClr val="bg1"/>
                </a:buClr>
                <a:buChar char="••"/>
              </a:pPr>
              <a:r>
                <a:rPr lang="en-US" sz="1000" dirty="0">
                  <a:solidFill>
                    <a:schemeClr val="bg1"/>
                  </a:solidFill>
                </a:rPr>
                <a:t>Tax equity supply and demand</a:t>
              </a:r>
            </a:p>
            <a:p>
              <a:pPr marL="77770" lvl="1" indent="-77770" defTabSz="362925">
                <a:lnSpc>
                  <a:spcPct val="90000"/>
                </a:lnSpc>
                <a:spcBef>
                  <a:spcPct val="0"/>
                </a:spcBef>
                <a:spcAft>
                  <a:spcPct val="15000"/>
                </a:spcAft>
                <a:buClr>
                  <a:schemeClr val="bg1"/>
                </a:buClr>
                <a:buChar char="••"/>
              </a:pPr>
              <a:r>
                <a:rPr lang="en-US" sz="1000" dirty="0">
                  <a:solidFill>
                    <a:schemeClr val="bg1"/>
                  </a:solidFill>
                </a:rPr>
                <a:t>Consumer </a:t>
              </a:r>
              <a:r>
                <a:rPr lang="en-US" sz="1000" dirty="0" smtClean="0">
                  <a:solidFill>
                    <a:schemeClr val="bg1"/>
                  </a:solidFill>
                </a:rPr>
                <a:t>lease</a:t>
              </a:r>
              <a:r>
                <a:rPr lang="en-US" sz="1000" dirty="0">
                  <a:solidFill>
                    <a:schemeClr val="bg1"/>
                  </a:solidFill>
                </a:rPr>
                <a:t>, loan, </a:t>
              </a:r>
              <a:r>
                <a:rPr lang="en-US" sz="1000" dirty="0" smtClean="0">
                  <a:solidFill>
                    <a:schemeClr val="bg1"/>
                  </a:solidFill>
                </a:rPr>
                <a:t>PACE, PAYG</a:t>
              </a:r>
              <a:endParaRPr lang="en-US" sz="1000" dirty="0">
                <a:solidFill>
                  <a:schemeClr val="bg1"/>
                </a:solidFill>
              </a:endParaRPr>
            </a:p>
          </p:txBody>
        </p:sp>
      </p:grpSp>
      <p:sp>
        <p:nvSpPr>
          <p:cNvPr id="10" name="Title 9"/>
          <p:cNvSpPr>
            <a:spLocks noGrp="1"/>
          </p:cNvSpPr>
          <p:nvPr>
            <p:ph type="title"/>
          </p:nvPr>
        </p:nvSpPr>
        <p:spPr>
          <a:xfrm>
            <a:off x="384225" y="389804"/>
            <a:ext cx="6397575" cy="813794"/>
          </a:xfrm>
        </p:spPr>
        <p:txBody>
          <a:bodyPr/>
          <a:lstStyle/>
          <a:p>
            <a:r>
              <a:rPr lang="en-US" dirty="0" smtClean="0"/>
              <a:t>Clean energy research for </a:t>
            </a:r>
            <a:br>
              <a:rPr lang="en-US" dirty="0" smtClean="0"/>
            </a:br>
            <a:r>
              <a:rPr lang="en-US" dirty="0" smtClean="0"/>
              <a:t>North American clients</a:t>
            </a:r>
            <a:endParaRPr lang="en-US" dirty="0"/>
          </a:p>
        </p:txBody>
      </p:sp>
      <p:graphicFrame>
        <p:nvGraphicFramePr>
          <p:cNvPr id="11" name="Table 10"/>
          <p:cNvGraphicFramePr>
            <a:graphicFrameLocks noGrp="1"/>
          </p:cNvGraphicFramePr>
          <p:nvPr>
            <p:extLst/>
          </p:nvPr>
        </p:nvGraphicFramePr>
        <p:xfrm>
          <a:off x="1290229" y="1142373"/>
          <a:ext cx="6468394" cy="214614"/>
        </p:xfrm>
        <a:graphic>
          <a:graphicData uri="http://schemas.openxmlformats.org/drawingml/2006/table">
            <a:tbl>
              <a:tblPr firstRow="1" bandRow="1">
                <a:tableStyleId>{2D5ABB26-0587-4C30-8999-92F81FD0307C}</a:tableStyleId>
              </a:tblPr>
              <a:tblGrid>
                <a:gridCol w="3234197">
                  <a:extLst>
                    <a:ext uri="{9D8B030D-6E8A-4147-A177-3AD203B41FA5}">
                      <a16:colId xmlns:a16="http://schemas.microsoft.com/office/drawing/2014/main" val="2501860654"/>
                    </a:ext>
                  </a:extLst>
                </a:gridCol>
                <a:gridCol w="3234197">
                  <a:extLst>
                    <a:ext uri="{9D8B030D-6E8A-4147-A177-3AD203B41FA5}">
                      <a16:colId xmlns:a16="http://schemas.microsoft.com/office/drawing/2014/main" val="3803856437"/>
                    </a:ext>
                  </a:extLst>
                </a:gridCol>
              </a:tblGrid>
              <a:tr h="212178">
                <a:tc>
                  <a:txBody>
                    <a:bodyPr/>
                    <a:lstStyle/>
                    <a:p>
                      <a:pPr algn="l"/>
                      <a:r>
                        <a:rPr lang="en-US" sz="1000" b="1" dirty="0" smtClean="0">
                          <a:solidFill>
                            <a:schemeClr val="accent2"/>
                          </a:solidFill>
                        </a:rPr>
                        <a:t>&lt;&lt;&lt; Global</a:t>
                      </a:r>
                      <a:endParaRPr lang="en-US" sz="1000" b="1" dirty="0">
                        <a:solidFill>
                          <a:schemeClr val="accent2"/>
                        </a:solidFill>
                      </a:endParaRPr>
                    </a:p>
                  </a:txBody>
                  <a:tcPr marL="62215" marR="62215" marT="31107" marB="31107"/>
                </a:tc>
                <a:tc>
                  <a:txBody>
                    <a:bodyPr/>
                    <a:lstStyle/>
                    <a:p>
                      <a:pPr marL="0" marR="0" lvl="0" indent="0" algn="r" defTabSz="1007943"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b="1" dirty="0" smtClean="0">
                          <a:solidFill>
                            <a:schemeClr val="accent2"/>
                          </a:solidFill>
                        </a:rPr>
                        <a:t>Local &gt;&gt;&gt;  </a:t>
                      </a:r>
                    </a:p>
                  </a:txBody>
                  <a:tcPr marL="62215" marR="62215" marT="31107" marB="31107"/>
                </a:tc>
                <a:extLst>
                  <a:ext uri="{0D108BD9-81ED-4DB2-BD59-A6C34878D82A}">
                    <a16:rowId xmlns:a16="http://schemas.microsoft.com/office/drawing/2014/main" val="612356087"/>
                  </a:ext>
                </a:extLst>
              </a:tr>
            </a:tbl>
          </a:graphicData>
        </a:graphic>
      </p:graphicFrame>
    </p:spTree>
    <p:extLst>
      <p:ext uri="{BB962C8B-B14F-4D97-AF65-F5344CB8AC3E}">
        <p14:creationId xmlns:p14="http://schemas.microsoft.com/office/powerpoint/2010/main" val="2517633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800" dirty="0" smtClean="0"/>
              <a:t>Source: BloombergNEF – Renewable Project Database (as of June 17, 2019)</a:t>
            </a:r>
            <a:endParaRPr lang="en-US" sz="800" dirty="0"/>
          </a:p>
        </p:txBody>
      </p:sp>
      <p:sp>
        <p:nvSpPr>
          <p:cNvPr id="4" name="Text Placeholder 3"/>
          <p:cNvSpPr>
            <a:spLocks noGrp="1"/>
          </p:cNvSpPr>
          <p:nvPr>
            <p:ph type="body" idx="1"/>
          </p:nvPr>
        </p:nvSpPr>
        <p:spPr/>
        <p:txBody>
          <a:bodyPr/>
          <a:lstStyle/>
          <a:p>
            <a:r>
              <a:rPr lang="en-US" sz="1200" dirty="0" smtClean="0"/>
              <a:t>BNEF U.S. solar pipeline by known or developer-expected commissioning date</a:t>
            </a:r>
            <a:endParaRPr lang="en-US" sz="1200" dirty="0"/>
          </a:p>
        </p:txBody>
      </p:sp>
      <p:sp>
        <p:nvSpPr>
          <p:cNvPr id="5" name="Text Placeholder 4"/>
          <p:cNvSpPr>
            <a:spLocks noGrp="1"/>
          </p:cNvSpPr>
          <p:nvPr>
            <p:ph type="body" sz="quarter" idx="3"/>
          </p:nvPr>
        </p:nvSpPr>
        <p:spPr/>
        <p:txBody>
          <a:bodyPr/>
          <a:lstStyle/>
          <a:p>
            <a:r>
              <a:rPr lang="en-US" sz="1200" dirty="0"/>
              <a:t>BNEF U.S. </a:t>
            </a:r>
            <a:r>
              <a:rPr lang="en-US" sz="1200" dirty="0" smtClean="0"/>
              <a:t>wind </a:t>
            </a:r>
            <a:r>
              <a:rPr lang="en-US" sz="1200" dirty="0"/>
              <a:t>pipeline by known or developer-expected commissioning date</a:t>
            </a:r>
          </a:p>
          <a:p>
            <a:endParaRPr lang="en-US" sz="1200" dirty="0"/>
          </a:p>
        </p:txBody>
      </p:sp>
      <p:sp>
        <p:nvSpPr>
          <p:cNvPr id="8" name="Title 7"/>
          <p:cNvSpPr>
            <a:spLocks noGrp="1"/>
          </p:cNvSpPr>
          <p:nvPr>
            <p:ph type="title"/>
          </p:nvPr>
        </p:nvSpPr>
        <p:spPr/>
        <p:txBody>
          <a:bodyPr/>
          <a:lstStyle/>
          <a:p>
            <a:r>
              <a:rPr lang="en-US" dirty="0" smtClean="0"/>
              <a:t>There is no shortage of feasible projects</a:t>
            </a:r>
            <a:endParaRPr lang="en-US" dirty="0"/>
          </a:p>
        </p:txBody>
      </p:sp>
      <p:graphicFrame>
        <p:nvGraphicFramePr>
          <p:cNvPr id="25" name="Content Placeholder 8"/>
          <p:cNvGraphicFramePr>
            <a:graphicFrameLocks noGrp="1"/>
          </p:cNvGraphicFramePr>
          <p:nvPr>
            <p:ph sz="quarter" idx="11"/>
            <p:extLst/>
          </p:nvPr>
        </p:nvGraphicFramePr>
        <p:xfrm>
          <a:off x="384175" y="1708150"/>
          <a:ext cx="4033838" cy="25923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ontent Placeholder 8"/>
          <p:cNvGraphicFramePr>
            <a:graphicFrameLocks noGrp="1"/>
          </p:cNvGraphicFramePr>
          <p:nvPr>
            <p:ph sz="quarter" idx="12"/>
          </p:nvPr>
        </p:nvGraphicFramePr>
        <p:xfrm>
          <a:off x="4727575" y="1708150"/>
          <a:ext cx="4032250" cy="2592388"/>
        </p:xfrm>
        <a:graphic>
          <a:graphicData uri="http://schemas.openxmlformats.org/drawingml/2006/chart">
            <c:chart xmlns:c="http://schemas.openxmlformats.org/drawingml/2006/chart" xmlns:r="http://schemas.openxmlformats.org/officeDocument/2006/relationships" r:id="rId3"/>
          </a:graphicData>
        </a:graphic>
      </p:graphicFrame>
      <p:sp>
        <p:nvSpPr>
          <p:cNvPr id="12"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U.S. Renewable Energy Market Outlook</a:t>
            </a:r>
            <a:endParaRPr lang="en-US" sz="748" b="1" dirty="0"/>
          </a:p>
        </p:txBody>
      </p:sp>
    </p:spTree>
    <p:extLst>
      <p:ext uri="{BB962C8B-B14F-4D97-AF65-F5344CB8AC3E}">
        <p14:creationId xmlns:p14="http://schemas.microsoft.com/office/powerpoint/2010/main" val="3946607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800" dirty="0"/>
              <a:t>Source: BloombergNEF  (U.S. Renewable Portfolio Standard </a:t>
            </a:r>
            <a:r>
              <a:rPr lang="en-US" sz="800" dirty="0" smtClean="0"/>
              <a:t>Demand Dataset)</a:t>
            </a:r>
            <a:r>
              <a:rPr lang="en-US" sz="800" dirty="0"/>
              <a:t/>
            </a:r>
            <a:br>
              <a:rPr lang="en-US" sz="800" dirty="0"/>
            </a:br>
            <a:r>
              <a:rPr lang="en-US" sz="800" dirty="0"/>
              <a:t>Note: Includes both mandatory and voluntary state and utility targets</a:t>
            </a:r>
          </a:p>
        </p:txBody>
      </p:sp>
      <p:sp>
        <p:nvSpPr>
          <p:cNvPr id="4" name="Text Placeholder 3"/>
          <p:cNvSpPr>
            <a:spLocks noGrp="1"/>
          </p:cNvSpPr>
          <p:nvPr>
            <p:ph type="body" idx="1"/>
          </p:nvPr>
        </p:nvSpPr>
        <p:spPr/>
        <p:txBody>
          <a:bodyPr/>
          <a:lstStyle/>
          <a:p>
            <a:r>
              <a:rPr lang="en-US" sz="1400" dirty="0"/>
              <a:t>U.S. RPS demand by region, 2005-2050</a:t>
            </a:r>
          </a:p>
        </p:txBody>
      </p:sp>
      <p:pic>
        <p:nvPicPr>
          <p:cNvPr id="9" name="Content Placeholder 8"/>
          <p:cNvPicPr>
            <a:picLocks noGrp="1" noChangeAspect="1"/>
          </p:cNvPicPr>
          <p:nvPr>
            <p:ph sz="quarter" idx="11"/>
          </p:nvPr>
        </p:nvPicPr>
        <p:blipFill>
          <a:blip r:embed="rId2"/>
          <a:stretch>
            <a:fillRect/>
          </a:stretch>
        </p:blipFill>
        <p:spPr>
          <a:xfrm>
            <a:off x="384174" y="1955844"/>
            <a:ext cx="4116375" cy="2139906"/>
          </a:xfrm>
          <a:prstGeom prst="rect">
            <a:avLst/>
          </a:prstGeom>
        </p:spPr>
      </p:pic>
      <p:sp>
        <p:nvSpPr>
          <p:cNvPr id="8" name="Title 7"/>
          <p:cNvSpPr>
            <a:spLocks noGrp="1"/>
          </p:cNvSpPr>
          <p:nvPr>
            <p:ph type="title"/>
          </p:nvPr>
        </p:nvSpPr>
        <p:spPr>
          <a:xfrm>
            <a:off x="384225" y="389804"/>
            <a:ext cx="7007175" cy="813794"/>
          </a:xfrm>
        </p:spPr>
        <p:txBody>
          <a:bodyPr/>
          <a:lstStyle/>
          <a:p>
            <a:r>
              <a:rPr lang="en-US" dirty="0" smtClean="0"/>
              <a:t>Policy demand has been</a:t>
            </a:r>
            <a:br>
              <a:rPr lang="en-US" dirty="0" smtClean="0"/>
            </a:br>
            <a:r>
              <a:rPr lang="en-US" dirty="0" smtClean="0"/>
              <a:t>rekindled across much of the country</a:t>
            </a:r>
            <a:endParaRPr lang="en-US" dirty="0"/>
          </a:p>
        </p:txBody>
      </p:sp>
      <p:pic>
        <p:nvPicPr>
          <p:cNvPr id="16" name="Content Placeholder 2" descr="Image result for california community choice aggregatio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84642" y="1622282"/>
            <a:ext cx="1675440" cy="101881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 Placeholder 6"/>
          <p:cNvSpPr txBox="1">
            <a:spLocks/>
          </p:cNvSpPr>
          <p:nvPr/>
        </p:nvSpPr>
        <p:spPr>
          <a:xfrm>
            <a:off x="4876800" y="2012206"/>
            <a:ext cx="2055048" cy="244939"/>
          </a:xfrm>
          <a:prstGeom prst="rect">
            <a:avLst/>
          </a:prstGeom>
        </p:spPr>
        <p:txBody>
          <a:bodyPr lIns="0" tIns="0" rIns="0" bIns="0" anchor="ctr"/>
          <a:lstStyle>
            <a:lvl1pPr marL="180000" indent="-180000" algn="l" defTabSz="685804" rtl="0" eaLnBrk="1" latinLnBrk="0" hangingPunct="1">
              <a:spcBef>
                <a:spcPts val="600"/>
              </a:spcBef>
              <a:buClr>
                <a:schemeClr val="accent2"/>
              </a:buClr>
              <a:buSzPct val="90000"/>
              <a:buFont typeface="Arial" panose="020B0604020202020204" pitchFamily="34" charset="0"/>
              <a:buChar char="●"/>
              <a:defRPr sz="1400" kern="1200" baseline="0">
                <a:solidFill>
                  <a:schemeClr val="tx1"/>
                </a:solidFill>
                <a:latin typeface="+mn-lt"/>
                <a:ea typeface="+mn-ea"/>
                <a:cs typeface="+mn-cs"/>
              </a:defRPr>
            </a:lvl1pPr>
            <a:lvl2pPr marL="358775" indent="-180000" algn="l" defTabSz="685804" rtl="0" eaLnBrk="1" latinLnBrk="0" hangingPunct="1">
              <a:spcBef>
                <a:spcPts val="300"/>
              </a:spcBef>
              <a:buClr>
                <a:schemeClr val="accent2"/>
              </a:buClr>
              <a:buSzPct val="100000"/>
              <a:buFont typeface="Arial" panose="020B0604020202020204" pitchFamily="34" charset="0"/>
              <a:buChar char="–"/>
              <a:defRPr lang="en-US" sz="1400" kern="1200" noProof="0" dirty="0">
                <a:solidFill>
                  <a:schemeClr val="tx1"/>
                </a:solidFill>
                <a:latin typeface="+mn-lt"/>
                <a:ea typeface="+mn-ea"/>
                <a:cs typeface="+mn-cs"/>
              </a:defRPr>
            </a:lvl2pPr>
            <a:lvl3pPr marL="541338"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3pPr>
            <a:lvl4pPr marL="72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4pPr>
            <a:lvl5pPr marL="898525"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5pPr>
            <a:lvl6pPr marL="1080000" indent="-180000" algn="l" defTabSz="685804" rtl="0" eaLnBrk="1" latinLnBrk="0" hangingPunct="1">
              <a:spcBef>
                <a:spcPts val="300"/>
              </a:spcBef>
              <a:buClr>
                <a:schemeClr val="accent2"/>
              </a:buClr>
              <a:buFont typeface="Arial" panose="020B0604020202020204" pitchFamily="34" charset="0"/>
              <a:buChar char="–"/>
              <a:defRPr lang="en-US" sz="1400" kern="1200" noProof="0" dirty="0">
                <a:solidFill>
                  <a:schemeClr val="tx1"/>
                </a:solidFill>
                <a:latin typeface="+mn-lt"/>
                <a:ea typeface="+mn-ea"/>
                <a:cs typeface="+mn-cs"/>
              </a:defRPr>
            </a:lvl6pPr>
            <a:lvl7pPr marL="126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7pPr>
            <a:lvl8pPr marL="144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8pPr>
            <a:lvl9pPr marL="1620000" indent="-180000" algn="l" defTabSz="685804" rtl="0" eaLnBrk="1" latinLnBrk="0" hangingPunct="1">
              <a:spcBef>
                <a:spcPts val="300"/>
              </a:spcBef>
              <a:buClr>
                <a:schemeClr val="accent2"/>
              </a:buClr>
              <a:buFont typeface="Arial" panose="020B0604020202020204" pitchFamily="34" charset="0"/>
              <a:buChar char="•"/>
              <a:defRPr lang="en-US" sz="1400" kern="1200" baseline="0" noProof="0" dirty="0">
                <a:solidFill>
                  <a:schemeClr val="tx1"/>
                </a:solidFill>
                <a:latin typeface="+mn-lt"/>
                <a:ea typeface="+mn-ea"/>
                <a:cs typeface="+mn-cs"/>
              </a:defRPr>
            </a:lvl9pPr>
          </a:lstStyle>
          <a:p>
            <a:pPr marL="0" indent="0">
              <a:buNone/>
            </a:pPr>
            <a:r>
              <a:rPr lang="en-US" sz="1100" dirty="0" smtClean="0">
                <a:solidFill>
                  <a:schemeClr val="accent2"/>
                </a:solidFill>
              </a:rPr>
              <a:t>AB 117 &amp; SB 790:</a:t>
            </a:r>
            <a:br>
              <a:rPr lang="en-US" sz="1100" dirty="0" smtClean="0">
                <a:solidFill>
                  <a:schemeClr val="accent2"/>
                </a:solidFill>
              </a:rPr>
            </a:br>
            <a:r>
              <a:rPr lang="en-US" sz="1100" dirty="0" smtClean="0">
                <a:solidFill>
                  <a:schemeClr val="accent2"/>
                </a:solidFill>
              </a:rPr>
              <a:t>Enabling Community Choice Aggregation</a:t>
            </a:r>
            <a:endParaRPr lang="en-US" sz="1100" dirty="0">
              <a:solidFill>
                <a:schemeClr val="accent2"/>
              </a:solidFill>
            </a:endParaRPr>
          </a:p>
        </p:txBody>
      </p:sp>
      <p:pic>
        <p:nvPicPr>
          <p:cNvPr id="18" name="Picture 2" descr="Image result for california residential solar mandate"/>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tretch>
            <a:fillRect/>
          </a:stretch>
        </p:blipFill>
        <p:spPr bwMode="auto">
          <a:xfrm>
            <a:off x="7086601" y="2613115"/>
            <a:ext cx="1671128" cy="940345"/>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17"/>
          <p:cNvPicPr>
            <a:picLocks noGrp="1" noChangeAspect="1"/>
          </p:cNvPicPr>
          <p:nvPr>
            <p:ph sz="quarter" idx="14"/>
          </p:nvPr>
        </p:nvPicPr>
        <p:blipFill>
          <a:blip r:embed="rId5"/>
          <a:stretch>
            <a:fillRect/>
          </a:stretch>
        </p:blipFill>
        <p:spPr>
          <a:xfrm>
            <a:off x="7086600" y="3595737"/>
            <a:ext cx="1671128" cy="940607"/>
          </a:xfrm>
          <a:prstGeom prst="rect">
            <a:avLst/>
          </a:prstGeom>
        </p:spPr>
      </p:pic>
      <p:sp>
        <p:nvSpPr>
          <p:cNvPr id="20" name="Rectangle 19"/>
          <p:cNvSpPr/>
          <p:nvPr/>
        </p:nvSpPr>
        <p:spPr>
          <a:xfrm>
            <a:off x="4876800" y="2816547"/>
            <a:ext cx="2055048" cy="533479"/>
          </a:xfrm>
          <a:prstGeom prst="rect">
            <a:avLst/>
          </a:prstGeom>
        </p:spPr>
        <p:txBody>
          <a:bodyPr wrap="square" lIns="0" tIns="0" rIns="0" bIns="0" anchor="ctr">
            <a:spAutoFit/>
          </a:bodyPr>
          <a:lstStyle/>
          <a:p>
            <a:r>
              <a:rPr lang="en-US" sz="1100" dirty="0">
                <a:solidFill>
                  <a:schemeClr val="accent2"/>
                </a:solidFill>
              </a:rPr>
              <a:t>Title 24, Part 6, Building Energy Efficiency Standards:</a:t>
            </a:r>
          </a:p>
          <a:p>
            <a:r>
              <a:rPr lang="en-US" sz="1100" dirty="0">
                <a:solidFill>
                  <a:schemeClr val="accent2"/>
                </a:solidFill>
              </a:rPr>
              <a:t>Residential solar mandate</a:t>
            </a:r>
          </a:p>
        </p:txBody>
      </p:sp>
      <p:sp>
        <p:nvSpPr>
          <p:cNvPr id="21" name="Text Placeholder 4"/>
          <p:cNvSpPr>
            <a:spLocks noGrp="1"/>
          </p:cNvSpPr>
          <p:nvPr>
            <p:ph type="body" idx="1"/>
          </p:nvPr>
        </p:nvSpPr>
        <p:spPr>
          <a:xfrm>
            <a:off x="4876800" y="3595737"/>
            <a:ext cx="2055048" cy="921558"/>
          </a:xfrm>
        </p:spPr>
        <p:txBody>
          <a:bodyPr anchor="ctr"/>
          <a:lstStyle/>
          <a:p>
            <a:r>
              <a:rPr lang="en-US" sz="1100" b="0" dirty="0"/>
              <a:t>SB </a:t>
            </a:r>
            <a:r>
              <a:rPr lang="en-US" sz="1100" b="0" dirty="0" smtClean="0"/>
              <a:t>100: 100</a:t>
            </a:r>
            <a:r>
              <a:rPr lang="en-US" sz="1100" b="0" dirty="0"/>
              <a:t>% clean energy target</a:t>
            </a:r>
          </a:p>
        </p:txBody>
      </p:sp>
      <p:sp>
        <p:nvSpPr>
          <p:cNvPr id="22" name="Text Placeholder 3"/>
          <p:cNvSpPr>
            <a:spLocks noGrp="1"/>
          </p:cNvSpPr>
          <p:nvPr>
            <p:ph type="body" idx="1"/>
          </p:nvPr>
        </p:nvSpPr>
        <p:spPr>
          <a:xfrm>
            <a:off x="4876800" y="1347614"/>
            <a:ext cx="3880928" cy="244939"/>
          </a:xfrm>
        </p:spPr>
        <p:txBody>
          <a:bodyPr/>
          <a:lstStyle/>
          <a:p>
            <a:r>
              <a:rPr lang="en-US" sz="1400" dirty="0" smtClean="0"/>
              <a:t>Example: California’s expanded framework</a:t>
            </a:r>
            <a:endParaRPr lang="en-US" sz="1400" dirty="0"/>
          </a:p>
        </p:txBody>
      </p:sp>
      <p:sp>
        <p:nvSpPr>
          <p:cNvPr id="23" name="ctsSectionHeader"/>
          <p:cNvSpPr txBox="1"/>
          <p:nvPr/>
        </p:nvSpPr>
        <p:spPr>
          <a:xfrm>
            <a:off x="384225" y="242789"/>
            <a:ext cx="5481031" cy="115096"/>
          </a:xfrm>
          <a:prstGeom prst="rect">
            <a:avLst/>
          </a:prstGeom>
          <a:noFill/>
        </p:spPr>
        <p:txBody>
          <a:bodyPr wrap="square" lIns="0" tIns="0" rIns="0" bIns="0" rtlCol="0">
            <a:spAutoFit/>
          </a:bodyPr>
          <a:lstStyle/>
          <a:p>
            <a:pPr marL="0" indent="0">
              <a:buNone/>
            </a:pPr>
            <a:r>
              <a:rPr lang="en-US" sz="748" b="1" smtClean="0"/>
              <a:t>U.S. Renewable Energy Market Outlook</a:t>
            </a:r>
            <a:endParaRPr lang="en-US" sz="748" b="1" dirty="0"/>
          </a:p>
        </p:txBody>
      </p:sp>
    </p:spTree>
    <p:extLst>
      <p:ext uri="{BB962C8B-B14F-4D97-AF65-F5344CB8AC3E}">
        <p14:creationId xmlns:p14="http://schemas.microsoft.com/office/powerpoint/2010/main" val="32695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0" grpId="0"/>
      <p:bldP spid="21" grpId="0" build="p"/>
      <p:bldP spid="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Copyright and disclaimer</a:t>
            </a:r>
          </a:p>
        </p:txBody>
      </p:sp>
    </p:spTree>
    <p:extLst>
      <p:ext uri="{BB962C8B-B14F-4D97-AF65-F5344CB8AC3E}">
        <p14:creationId xmlns:p14="http://schemas.microsoft.com/office/powerpoint/2010/main" val="2107467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295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Sector and regional market outlooks</a:t>
            </a:r>
            <a:endParaRPr lang="en-US" dirty="0"/>
          </a:p>
        </p:txBody>
      </p:sp>
      <p:pic>
        <p:nvPicPr>
          <p:cNvPr id="3" name="Picture 2"/>
          <p:cNvPicPr>
            <a:picLocks noChangeAspect="1"/>
          </p:cNvPicPr>
          <p:nvPr/>
        </p:nvPicPr>
        <p:blipFill rotWithShape="1">
          <a:blip r:embed="rId2"/>
          <a:srcRect t="22222" r="3698"/>
          <a:stretch/>
        </p:blipFill>
        <p:spPr>
          <a:xfrm>
            <a:off x="384225" y="1809750"/>
            <a:ext cx="2663775" cy="2133600"/>
          </a:xfrm>
          <a:prstGeom prst="rect">
            <a:avLst/>
          </a:prstGeom>
          <a:ln w="3175">
            <a:solidFill>
              <a:schemeClr val="accent1"/>
            </a:solidFill>
          </a:ln>
        </p:spPr>
      </p:pic>
      <p:pic>
        <p:nvPicPr>
          <p:cNvPr id="4" name="Picture 3"/>
          <p:cNvPicPr>
            <a:picLocks noChangeAspect="1"/>
          </p:cNvPicPr>
          <p:nvPr/>
        </p:nvPicPr>
        <p:blipFill rotWithShape="1">
          <a:blip r:embed="rId3"/>
          <a:srcRect t="22222" r="3640"/>
          <a:stretch/>
        </p:blipFill>
        <p:spPr>
          <a:xfrm>
            <a:off x="3202012" y="1809750"/>
            <a:ext cx="2665388" cy="2133600"/>
          </a:xfrm>
          <a:prstGeom prst="rect">
            <a:avLst/>
          </a:prstGeom>
          <a:ln w="3175">
            <a:solidFill>
              <a:schemeClr val="accent1"/>
            </a:solidFill>
          </a:ln>
        </p:spPr>
      </p:pic>
      <p:pic>
        <p:nvPicPr>
          <p:cNvPr id="7" name="Picture 6"/>
          <p:cNvPicPr>
            <a:picLocks noChangeAspect="1"/>
          </p:cNvPicPr>
          <p:nvPr/>
        </p:nvPicPr>
        <p:blipFill rotWithShape="1">
          <a:blip r:embed="rId4"/>
          <a:srcRect b="1789"/>
          <a:stretch/>
        </p:blipFill>
        <p:spPr>
          <a:xfrm>
            <a:off x="6019800" y="1809751"/>
            <a:ext cx="2667000" cy="2133600"/>
          </a:xfrm>
          <a:prstGeom prst="rect">
            <a:avLst/>
          </a:prstGeom>
          <a:ln w="3175">
            <a:solidFill>
              <a:schemeClr val="accent1"/>
            </a:solidFill>
          </a:ln>
        </p:spPr>
      </p:pic>
    </p:spTree>
    <p:extLst>
      <p:ext uri="{BB962C8B-B14F-4D97-AF65-F5344CB8AC3E}">
        <p14:creationId xmlns:p14="http://schemas.microsoft.com/office/powerpoint/2010/main" val="194526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400"/>
                            </p:stCondLst>
                            <p:childTnLst>
                              <p:par>
                                <p:cTn id="8" presetID="1" presetClass="entr" presetSubtype="0" fill="hold" nodeType="afterEffect">
                                  <p:stCondLst>
                                    <p:cond delay="4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225" y="389804"/>
            <a:ext cx="5481031" cy="1828800"/>
          </a:xfrm>
        </p:spPr>
        <p:txBody>
          <a:bodyPr/>
          <a:lstStyle/>
          <a:p>
            <a:r>
              <a:rPr lang="en-US" dirty="0" smtClean="0"/>
              <a:t>Industry research</a:t>
            </a:r>
            <a:endParaRPr lang="en-US" dirty="0"/>
          </a:p>
        </p:txBody>
      </p:sp>
      <p:pic>
        <p:nvPicPr>
          <p:cNvPr id="5" name="Picture 4"/>
          <p:cNvPicPr>
            <a:picLocks noChangeAspect="1"/>
          </p:cNvPicPr>
          <p:nvPr/>
        </p:nvPicPr>
        <p:blipFill rotWithShape="1">
          <a:blip r:embed="rId2"/>
          <a:srcRect t="20833" r="4016"/>
          <a:stretch/>
        </p:blipFill>
        <p:spPr>
          <a:xfrm>
            <a:off x="5891896" y="1071923"/>
            <a:ext cx="2235770" cy="1828800"/>
          </a:xfrm>
          <a:prstGeom prst="rect">
            <a:avLst/>
          </a:prstGeom>
          <a:ln w="3175">
            <a:solidFill>
              <a:schemeClr val="accent1"/>
            </a:solidFill>
          </a:ln>
        </p:spPr>
      </p:pic>
      <p:pic>
        <p:nvPicPr>
          <p:cNvPr id="9" name="Picture 8"/>
          <p:cNvPicPr>
            <a:picLocks noChangeAspect="1"/>
          </p:cNvPicPr>
          <p:nvPr/>
        </p:nvPicPr>
        <p:blipFill rotWithShape="1">
          <a:blip r:embed="rId3"/>
          <a:srcRect t="20833" r="2415"/>
          <a:stretch/>
        </p:blipFill>
        <p:spPr>
          <a:xfrm>
            <a:off x="500112" y="1071923"/>
            <a:ext cx="2273066" cy="1828800"/>
          </a:xfrm>
          <a:prstGeom prst="rect">
            <a:avLst/>
          </a:prstGeom>
          <a:ln w="3175">
            <a:solidFill>
              <a:schemeClr val="accent1"/>
            </a:solidFill>
          </a:ln>
        </p:spPr>
      </p:pic>
      <p:pic>
        <p:nvPicPr>
          <p:cNvPr id="11" name="Picture 10"/>
          <p:cNvPicPr>
            <a:picLocks noChangeAspect="1"/>
          </p:cNvPicPr>
          <p:nvPr/>
        </p:nvPicPr>
        <p:blipFill rotWithShape="1">
          <a:blip r:embed="rId4"/>
          <a:srcRect t="20833" r="2479"/>
          <a:stretch/>
        </p:blipFill>
        <p:spPr>
          <a:xfrm>
            <a:off x="6175570" y="1884110"/>
            <a:ext cx="2271563" cy="1828800"/>
          </a:xfrm>
          <a:prstGeom prst="rect">
            <a:avLst/>
          </a:prstGeom>
          <a:ln w="3175">
            <a:solidFill>
              <a:schemeClr val="accent1"/>
            </a:solidFill>
          </a:ln>
        </p:spPr>
      </p:pic>
      <p:pic>
        <p:nvPicPr>
          <p:cNvPr id="3" name="Picture 2"/>
          <p:cNvPicPr>
            <a:picLocks noChangeAspect="1"/>
          </p:cNvPicPr>
          <p:nvPr/>
        </p:nvPicPr>
        <p:blipFill rotWithShape="1">
          <a:blip r:embed="rId5"/>
          <a:srcRect t="20833" r="1117"/>
          <a:stretch/>
        </p:blipFill>
        <p:spPr>
          <a:xfrm>
            <a:off x="3180885" y="1071923"/>
            <a:ext cx="2303303" cy="1828800"/>
          </a:xfrm>
          <a:prstGeom prst="rect">
            <a:avLst/>
          </a:prstGeom>
          <a:ln w="3175">
            <a:solidFill>
              <a:schemeClr val="accent1"/>
            </a:solidFill>
          </a:ln>
        </p:spPr>
      </p:pic>
      <p:pic>
        <p:nvPicPr>
          <p:cNvPr id="12" name="Picture 11"/>
          <p:cNvPicPr>
            <a:picLocks noChangeAspect="1"/>
          </p:cNvPicPr>
          <p:nvPr/>
        </p:nvPicPr>
        <p:blipFill rotWithShape="1">
          <a:blip r:embed="rId6"/>
          <a:srcRect t="20833" r="4959"/>
          <a:stretch/>
        </p:blipFill>
        <p:spPr>
          <a:xfrm>
            <a:off x="787652" y="1884110"/>
            <a:ext cx="2213810" cy="1828800"/>
          </a:xfrm>
          <a:prstGeom prst="rect">
            <a:avLst/>
          </a:prstGeom>
          <a:ln w="3175">
            <a:solidFill>
              <a:schemeClr val="accent1"/>
            </a:solidFill>
          </a:ln>
        </p:spPr>
      </p:pic>
      <p:pic>
        <p:nvPicPr>
          <p:cNvPr id="7" name="Picture 6"/>
          <p:cNvPicPr>
            <a:picLocks noChangeAspect="1"/>
          </p:cNvPicPr>
          <p:nvPr/>
        </p:nvPicPr>
        <p:blipFill rotWithShape="1">
          <a:blip r:embed="rId7"/>
          <a:srcRect t="23477" r="2544"/>
          <a:stretch/>
        </p:blipFill>
        <p:spPr>
          <a:xfrm>
            <a:off x="3476293" y="1884110"/>
            <a:ext cx="2348480" cy="1828800"/>
          </a:xfrm>
          <a:prstGeom prst="rect">
            <a:avLst/>
          </a:prstGeom>
          <a:ln w="3175">
            <a:solidFill>
              <a:schemeClr val="accent1"/>
            </a:solidFill>
          </a:ln>
        </p:spPr>
      </p:pic>
      <p:pic>
        <p:nvPicPr>
          <p:cNvPr id="10" name="Picture 9"/>
          <p:cNvPicPr>
            <a:picLocks noChangeAspect="1"/>
          </p:cNvPicPr>
          <p:nvPr/>
        </p:nvPicPr>
        <p:blipFill rotWithShape="1">
          <a:blip r:embed="rId8"/>
          <a:srcRect t="20833" r="1601"/>
          <a:stretch/>
        </p:blipFill>
        <p:spPr>
          <a:xfrm>
            <a:off x="6459667" y="2696296"/>
            <a:ext cx="2292017" cy="1828800"/>
          </a:xfrm>
          <a:prstGeom prst="rect">
            <a:avLst/>
          </a:prstGeom>
          <a:ln w="3175">
            <a:solidFill>
              <a:schemeClr val="accent1"/>
            </a:solidFill>
          </a:ln>
        </p:spPr>
      </p:pic>
      <p:pic>
        <p:nvPicPr>
          <p:cNvPr id="4" name="Picture 3"/>
          <p:cNvPicPr>
            <a:picLocks noChangeAspect="1"/>
          </p:cNvPicPr>
          <p:nvPr/>
        </p:nvPicPr>
        <p:blipFill rotWithShape="1">
          <a:blip r:embed="rId9"/>
          <a:srcRect t="21914" r="884"/>
          <a:stretch/>
        </p:blipFill>
        <p:spPr>
          <a:xfrm>
            <a:off x="1068495" y="2696296"/>
            <a:ext cx="2340674" cy="1828800"/>
          </a:xfrm>
          <a:prstGeom prst="rect">
            <a:avLst/>
          </a:prstGeom>
          <a:ln w="3175">
            <a:solidFill>
              <a:schemeClr val="accent1"/>
            </a:solidFill>
          </a:ln>
        </p:spPr>
      </p:pic>
      <p:pic>
        <p:nvPicPr>
          <p:cNvPr id="13" name="Picture 12"/>
          <p:cNvPicPr>
            <a:picLocks noChangeAspect="1"/>
          </p:cNvPicPr>
          <p:nvPr/>
        </p:nvPicPr>
        <p:blipFill rotWithShape="1">
          <a:blip r:embed="rId10"/>
          <a:srcRect t="20833" r="4959"/>
          <a:stretch/>
        </p:blipFill>
        <p:spPr>
          <a:xfrm>
            <a:off x="3827513" y="2696296"/>
            <a:ext cx="2213810" cy="1828800"/>
          </a:xfrm>
          <a:prstGeom prst="rect">
            <a:avLst/>
          </a:prstGeom>
          <a:ln w="3175">
            <a:solidFill>
              <a:schemeClr val="accent1"/>
            </a:solidFill>
          </a:ln>
        </p:spPr>
      </p:pic>
    </p:spTree>
    <p:extLst>
      <p:ext uri="{BB962C8B-B14F-4D97-AF65-F5344CB8AC3E}">
        <p14:creationId xmlns:p14="http://schemas.microsoft.com/office/powerpoint/2010/main" val="24431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400"/>
                            </p:stCondLst>
                            <p:childTnLst>
                              <p:par>
                                <p:cTn id="8" presetID="1" presetClass="entr" presetSubtype="0" fill="hold" nodeType="afterEffect">
                                  <p:stCondLst>
                                    <p:cond delay="4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nodeType="afterEffect">
                                  <p:stCondLst>
                                    <p:cond delay="4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nodeType="afterEffect">
                                  <p:stCondLst>
                                    <p:cond delay="40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nodeType="afterEffect">
                                  <p:stCondLst>
                                    <p:cond delay="4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400"/>
                                  </p:stCondLst>
                                  <p:childTnLst>
                                    <p:set>
                                      <p:cBhvr>
                                        <p:cTn id="21" dur="1" fill="hold">
                                          <p:stCondLst>
                                            <p:cond delay="0"/>
                                          </p:stCondLst>
                                        </p:cTn>
                                        <p:tgtEl>
                                          <p:spTgt spid="13"/>
                                        </p:tgtEl>
                                        <p:attrNameLst>
                                          <p:attrName>style.visibility</p:attrName>
                                        </p:attrNameLst>
                                      </p:cBhvr>
                                      <p:to>
                                        <p:strVal val="visible"/>
                                      </p:to>
                                    </p:set>
                                  </p:childTnLst>
                                </p:cTn>
                              </p:par>
                            </p:childTnLst>
                          </p:cTn>
                        </p:par>
                        <p:par>
                          <p:cTn id="22" fill="hold">
                            <p:stCondLst>
                              <p:cond delay="2400"/>
                            </p:stCondLst>
                            <p:childTnLst>
                              <p:par>
                                <p:cTn id="23" presetID="1" presetClass="entr" presetSubtype="0" fill="hold" nodeType="afterEffect">
                                  <p:stCondLst>
                                    <p:cond delay="4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2800"/>
                            </p:stCondLst>
                            <p:childTnLst>
                              <p:par>
                                <p:cTn id="26" presetID="1" presetClass="entr" presetSubtype="0" fill="hold" nodeType="afterEffect">
                                  <p:stCondLst>
                                    <p:cond delay="4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3200"/>
                            </p:stCondLst>
                            <p:childTnLst>
                              <p:par>
                                <p:cTn id="29" presetID="1" presetClass="entr" presetSubtype="0" fill="hold" nodeType="afterEffect">
                                  <p:stCondLst>
                                    <p:cond delay="40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tools</a:t>
            </a:r>
            <a:endParaRPr lang="en-US" dirty="0"/>
          </a:p>
        </p:txBody>
      </p:sp>
      <p:pic>
        <p:nvPicPr>
          <p:cNvPr id="3" name="Picture 2"/>
          <p:cNvPicPr>
            <a:picLocks noChangeAspect="1"/>
          </p:cNvPicPr>
          <p:nvPr/>
        </p:nvPicPr>
        <p:blipFill>
          <a:blip r:embed="rId2"/>
          <a:stretch>
            <a:fillRect/>
          </a:stretch>
        </p:blipFill>
        <p:spPr>
          <a:xfrm>
            <a:off x="384226" y="1081779"/>
            <a:ext cx="2921793" cy="2286000"/>
          </a:xfrm>
          <a:prstGeom prst="rect">
            <a:avLst/>
          </a:prstGeom>
          <a:ln w="3175">
            <a:solidFill>
              <a:schemeClr val="accent1"/>
            </a:solidFill>
          </a:ln>
        </p:spPr>
      </p:pic>
      <p:pic>
        <p:nvPicPr>
          <p:cNvPr id="7" name="Picture 6"/>
          <p:cNvPicPr>
            <a:picLocks noChangeAspect="1"/>
          </p:cNvPicPr>
          <p:nvPr/>
        </p:nvPicPr>
        <p:blipFill>
          <a:blip r:embed="rId3"/>
          <a:stretch>
            <a:fillRect/>
          </a:stretch>
        </p:blipFill>
        <p:spPr>
          <a:xfrm>
            <a:off x="1096348" y="1672329"/>
            <a:ext cx="2685106" cy="2286000"/>
          </a:xfrm>
          <a:prstGeom prst="rect">
            <a:avLst/>
          </a:prstGeom>
          <a:ln w="3175">
            <a:solidFill>
              <a:schemeClr val="accent1"/>
            </a:solidFill>
          </a:ln>
        </p:spPr>
      </p:pic>
      <p:pic>
        <p:nvPicPr>
          <p:cNvPr id="9" name="Picture 8"/>
          <p:cNvPicPr>
            <a:picLocks noChangeAspect="1"/>
          </p:cNvPicPr>
          <p:nvPr/>
        </p:nvPicPr>
        <p:blipFill>
          <a:blip r:embed="rId4"/>
          <a:stretch>
            <a:fillRect/>
          </a:stretch>
        </p:blipFill>
        <p:spPr>
          <a:xfrm>
            <a:off x="4682978" y="1081779"/>
            <a:ext cx="2681743" cy="2286000"/>
          </a:xfrm>
          <a:prstGeom prst="rect">
            <a:avLst/>
          </a:prstGeom>
          <a:ln w="3175">
            <a:solidFill>
              <a:schemeClr val="accent1"/>
            </a:solidFill>
          </a:ln>
        </p:spPr>
      </p:pic>
      <p:pic>
        <p:nvPicPr>
          <p:cNvPr id="4" name="Picture 3"/>
          <p:cNvPicPr>
            <a:picLocks noChangeAspect="1"/>
          </p:cNvPicPr>
          <p:nvPr/>
        </p:nvPicPr>
        <p:blipFill>
          <a:blip r:embed="rId5"/>
          <a:stretch>
            <a:fillRect/>
          </a:stretch>
        </p:blipFill>
        <p:spPr>
          <a:xfrm>
            <a:off x="1621674" y="2262879"/>
            <a:ext cx="2788228" cy="2286000"/>
          </a:xfrm>
          <a:prstGeom prst="rect">
            <a:avLst/>
          </a:prstGeom>
          <a:ln w="3175">
            <a:solidFill>
              <a:schemeClr val="accent1"/>
            </a:solidFill>
          </a:ln>
        </p:spPr>
      </p:pic>
      <p:pic>
        <p:nvPicPr>
          <p:cNvPr id="5" name="Picture 4"/>
          <p:cNvPicPr>
            <a:picLocks noChangeAspect="1"/>
          </p:cNvPicPr>
          <p:nvPr/>
        </p:nvPicPr>
        <p:blipFill>
          <a:blip r:embed="rId6"/>
          <a:stretch>
            <a:fillRect/>
          </a:stretch>
        </p:blipFill>
        <p:spPr>
          <a:xfrm>
            <a:off x="5229200" y="1672329"/>
            <a:ext cx="2830286" cy="2286000"/>
          </a:xfrm>
          <a:prstGeom prst="rect">
            <a:avLst/>
          </a:prstGeom>
          <a:ln w="3175">
            <a:solidFill>
              <a:schemeClr val="accent1"/>
            </a:solidFill>
          </a:ln>
        </p:spPr>
      </p:pic>
      <p:pic>
        <p:nvPicPr>
          <p:cNvPr id="8" name="Picture 7"/>
          <p:cNvPicPr>
            <a:picLocks noChangeAspect="1"/>
          </p:cNvPicPr>
          <p:nvPr/>
        </p:nvPicPr>
        <p:blipFill>
          <a:blip r:embed="rId7"/>
          <a:stretch>
            <a:fillRect/>
          </a:stretch>
        </p:blipFill>
        <p:spPr>
          <a:xfrm>
            <a:off x="6248400" y="2262879"/>
            <a:ext cx="2505851" cy="2286000"/>
          </a:xfrm>
          <a:prstGeom prst="rect">
            <a:avLst/>
          </a:prstGeom>
          <a:ln w="3175">
            <a:solidFill>
              <a:schemeClr val="accent1"/>
            </a:solidFill>
          </a:ln>
        </p:spPr>
      </p:pic>
    </p:spTree>
    <p:extLst>
      <p:ext uri="{BB962C8B-B14F-4D97-AF65-F5344CB8AC3E}">
        <p14:creationId xmlns:p14="http://schemas.microsoft.com/office/powerpoint/2010/main" val="33976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400"/>
                            </p:stCondLst>
                            <p:childTnLst>
                              <p:par>
                                <p:cTn id="8" presetID="1" presetClass="entr" presetSubtype="0" fill="hold" nodeType="afterEffect">
                                  <p:stCondLst>
                                    <p:cond delay="4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800"/>
                            </p:stCondLst>
                            <p:childTnLst>
                              <p:par>
                                <p:cTn id="11" presetID="1" presetClass="entr" presetSubtype="0" fill="hold" nodeType="afterEffect">
                                  <p:stCondLst>
                                    <p:cond delay="4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nodeType="afterEffect">
                                  <p:stCondLst>
                                    <p:cond delay="4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nodeType="afterEffect">
                                  <p:stCondLst>
                                    <p:cond delay="4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40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p:txBody>
          <a:bodyPr/>
          <a:lstStyle/>
          <a:p>
            <a:r>
              <a:rPr lang="en-US" smtClean="0"/>
              <a:t>Source: Bureau of Economic Analysis, EIA, Lawrence Berkeley National Laboratory, BNEF   Notes: </a:t>
            </a:r>
            <a:r>
              <a:rPr lang="en-GB" smtClean="0"/>
              <a:t>Values for 2018 are projected, accounting for seasonality, based on latest monthly values from EIA (data available through October 2018). 2018 GDP estimate is a projection from economists compiled at ECFC &lt;GO&gt; on the Bloomberg Terminal.</a:t>
            </a:r>
            <a:endParaRPr lang="en-US" dirty="0"/>
          </a:p>
        </p:txBody>
      </p:sp>
      <p:sp>
        <p:nvSpPr>
          <p:cNvPr id="12" name="Text Placeholder 11"/>
          <p:cNvSpPr>
            <a:spLocks noGrp="1"/>
          </p:cNvSpPr>
          <p:nvPr>
            <p:ph type="body" idx="1"/>
          </p:nvPr>
        </p:nvSpPr>
        <p:spPr/>
        <p:txBody>
          <a:bodyPr/>
          <a:lstStyle/>
          <a:p>
            <a:r>
              <a:rPr lang="en-US" dirty="0" smtClean="0"/>
              <a:t>U.S. GDP and primary energy consumption</a:t>
            </a:r>
          </a:p>
          <a:p>
            <a:endParaRPr lang="en-US" dirty="0"/>
          </a:p>
        </p:txBody>
      </p:sp>
      <p:sp>
        <p:nvSpPr>
          <p:cNvPr id="13" name="Text Placeholder 12"/>
          <p:cNvSpPr>
            <a:spLocks noGrp="1"/>
          </p:cNvSpPr>
          <p:nvPr>
            <p:ph type="body" sz="quarter" idx="3"/>
          </p:nvPr>
        </p:nvSpPr>
        <p:spPr/>
        <p:txBody>
          <a:bodyPr/>
          <a:lstStyle/>
          <a:p>
            <a:r>
              <a:rPr lang="en-US" dirty="0" smtClean="0"/>
              <a:t>U.S. energy productivity</a:t>
            </a:r>
            <a:endParaRPr lang="en-US" dirty="0"/>
          </a:p>
        </p:txBody>
      </p:sp>
      <p:graphicFrame>
        <p:nvGraphicFramePr>
          <p:cNvPr id="18" name="Content Placeholder 12">
            <a:extLst>
              <a:ext uri="{FF2B5EF4-FFF2-40B4-BE49-F238E27FC236}">
                <a16:creationId xmlns:a16="http://schemas.microsoft.com/office/drawing/2014/main" id="{00000000-0008-0000-0100-00000A000000}"/>
              </a:ext>
            </a:extLst>
          </p:cNvPr>
          <p:cNvGraphicFramePr>
            <a:graphicFrameLocks noGrp="1"/>
          </p:cNvGraphicFramePr>
          <p:nvPr>
            <p:ph sz="quarter" idx="11"/>
            <p:extLst>
              <p:ext uri="{D42A27DB-BD31-4B8C-83A1-F6EECF244321}">
                <p14:modId xmlns:p14="http://schemas.microsoft.com/office/powerpoint/2010/main" val="550934567"/>
              </p:ext>
            </p:extLst>
          </p:nvPr>
        </p:nvGraphicFramePr>
        <p:xfrm>
          <a:off x="384175" y="1592263"/>
          <a:ext cx="4033838" cy="256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5">
            <a:extLst>
              <a:ext uri="{FF2B5EF4-FFF2-40B4-BE49-F238E27FC236}">
                <a16:creationId xmlns:a16="http://schemas.microsoft.com/office/drawing/2014/main" id="{00000000-0008-0000-0100-00000B000000}"/>
              </a:ext>
            </a:extLst>
          </p:cNvPr>
          <p:cNvGraphicFramePr>
            <a:graphicFrameLocks noGrp="1"/>
          </p:cNvGraphicFramePr>
          <p:nvPr>
            <p:ph sz="quarter" idx="12"/>
            <p:extLst>
              <p:ext uri="{D42A27DB-BD31-4B8C-83A1-F6EECF244321}">
                <p14:modId xmlns:p14="http://schemas.microsoft.com/office/powerpoint/2010/main" val="3824622393"/>
              </p:ext>
            </p:extLst>
          </p:nvPr>
        </p:nvGraphicFramePr>
        <p:xfrm>
          <a:off x="4727575" y="1592263"/>
          <a:ext cx="4032250" cy="2563663"/>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0"/>
          <p:cNvSpPr>
            <a:spLocks noGrp="1"/>
          </p:cNvSpPr>
          <p:nvPr>
            <p:ph type="title"/>
          </p:nvPr>
        </p:nvSpPr>
        <p:spPr/>
        <p:txBody>
          <a:bodyPr/>
          <a:lstStyle/>
          <a:p>
            <a:r>
              <a:rPr lang="en-US" dirty="0" smtClean="0"/>
              <a:t>U.S. energy overview: Economy’s energy productivity</a:t>
            </a:r>
            <a:endParaRPr lang="en-US" dirty="0"/>
          </a:p>
        </p:txBody>
      </p:sp>
    </p:spTree>
    <p:extLst>
      <p:ext uri="{BB962C8B-B14F-4D97-AF65-F5344CB8AC3E}">
        <p14:creationId xmlns:p14="http://schemas.microsoft.com/office/powerpoint/2010/main" val="368880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0">
            <a:extLst>
              <a:ext uri="{FF2B5EF4-FFF2-40B4-BE49-F238E27FC236}">
                <a16:creationId xmlns:a16="http://schemas.microsoft.com/office/drawing/2014/main" id="{00000000-0008-0000-0100-000002000000}"/>
              </a:ext>
            </a:extLst>
          </p:cNvPr>
          <p:cNvGraphicFramePr>
            <a:graphicFrameLocks noGrp="1"/>
          </p:cNvGraphicFramePr>
          <p:nvPr>
            <p:ph sz="quarter" idx="11"/>
            <p:extLst>
              <p:ext uri="{D42A27DB-BD31-4B8C-83A1-F6EECF244321}">
                <p14:modId xmlns:p14="http://schemas.microsoft.com/office/powerpoint/2010/main" val="131690402"/>
              </p:ext>
            </p:extLst>
          </p:nvPr>
        </p:nvGraphicFramePr>
        <p:xfrm>
          <a:off x="384175" y="1347788"/>
          <a:ext cx="8375650" cy="295275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p:cNvSpPr>
            <a:spLocks noGrp="1"/>
          </p:cNvSpPr>
          <p:nvPr>
            <p:ph type="title"/>
          </p:nvPr>
        </p:nvSpPr>
        <p:spPr/>
        <p:txBody>
          <a:bodyPr/>
          <a:lstStyle/>
          <a:p>
            <a:r>
              <a:rPr lang="en-US" dirty="0" smtClean="0"/>
              <a:t>U.S. energy overview: Primary </a:t>
            </a:r>
            <a:r>
              <a:rPr lang="en-US" dirty="0"/>
              <a:t>energy consumption by sector</a:t>
            </a:r>
          </a:p>
        </p:txBody>
      </p:sp>
      <p:sp>
        <p:nvSpPr>
          <p:cNvPr id="15" name="Text Placeholder 14"/>
          <p:cNvSpPr>
            <a:spLocks noGrp="1"/>
          </p:cNvSpPr>
          <p:nvPr>
            <p:ph type="body" sz="quarter" idx="13"/>
          </p:nvPr>
        </p:nvSpPr>
        <p:spPr/>
        <p:txBody>
          <a:bodyPr/>
          <a:lstStyle/>
          <a:p>
            <a:r>
              <a:rPr lang="en-US" dirty="0"/>
              <a:t>Source: EIA, BNEF  Notes: Values for 2018 are</a:t>
            </a:r>
            <a:r>
              <a:rPr lang="en-GB" dirty="0"/>
              <a:t> projected, accounting for seasonality, based on latest monthly values from EIA (data available through September 2018</a:t>
            </a:r>
            <a:r>
              <a:rPr lang="en-GB" dirty="0" smtClean="0"/>
              <a:t>)</a:t>
            </a:r>
            <a:endParaRPr lang="en-US" dirty="0"/>
          </a:p>
        </p:txBody>
      </p:sp>
    </p:spTree>
    <p:extLst>
      <p:ext uri="{BB962C8B-B14F-4D97-AF65-F5344CB8AC3E}">
        <p14:creationId xmlns:p14="http://schemas.microsoft.com/office/powerpoint/2010/main" val="166889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GB" dirty="0"/>
              <a:t>Source: EIA, BNEF   Notes: “CAGR” on the right hand side graph is compound annual growth rate. Values for 2018 are projected, accounting for seasonality, based on the latest monthly values from EIA (data available through September 2018). BTU stands for British thermal units. 	</a:t>
            </a:r>
          </a:p>
        </p:txBody>
      </p:sp>
      <p:sp>
        <p:nvSpPr>
          <p:cNvPr id="6" name="Text Placeholder 5"/>
          <p:cNvSpPr>
            <a:spLocks noGrp="1"/>
          </p:cNvSpPr>
          <p:nvPr>
            <p:ph type="body" idx="1"/>
          </p:nvPr>
        </p:nvSpPr>
        <p:spPr/>
        <p:txBody>
          <a:bodyPr/>
          <a:lstStyle/>
          <a:p>
            <a:r>
              <a:rPr lang="en-US" dirty="0"/>
              <a:t>U.S. primary energy consumption by fuel </a:t>
            </a:r>
            <a:r>
              <a:rPr lang="en-US" dirty="0" smtClean="0"/>
              <a:t>type</a:t>
            </a:r>
            <a:endParaRPr lang="en-US" dirty="0"/>
          </a:p>
        </p:txBody>
      </p:sp>
      <p:sp>
        <p:nvSpPr>
          <p:cNvPr id="7" name="Text Placeholder 6"/>
          <p:cNvSpPr>
            <a:spLocks noGrp="1"/>
          </p:cNvSpPr>
          <p:nvPr>
            <p:ph type="body" sz="quarter" idx="3"/>
          </p:nvPr>
        </p:nvSpPr>
        <p:spPr/>
        <p:txBody>
          <a:bodyPr/>
          <a:lstStyle/>
          <a:p>
            <a:r>
              <a:rPr lang="en-US" dirty="0"/>
              <a:t>U.S. electricity </a:t>
            </a:r>
            <a:r>
              <a:rPr lang="en-US" dirty="0" smtClean="0"/>
              <a:t>demand</a:t>
            </a:r>
            <a:endParaRPr lang="en-US" dirty="0"/>
          </a:p>
        </p:txBody>
      </p:sp>
      <p:sp>
        <p:nvSpPr>
          <p:cNvPr id="5" name="Title 4"/>
          <p:cNvSpPr>
            <a:spLocks noGrp="1"/>
          </p:cNvSpPr>
          <p:nvPr>
            <p:ph type="title"/>
          </p:nvPr>
        </p:nvSpPr>
        <p:spPr/>
        <p:txBody>
          <a:bodyPr/>
          <a:lstStyle/>
          <a:p>
            <a:r>
              <a:rPr lang="en-GB" dirty="0" smtClean="0"/>
              <a:t>U.S. energy overview: Energy </a:t>
            </a:r>
            <a:r>
              <a:rPr lang="en-GB" dirty="0"/>
              <a:t>and electricity consumption</a:t>
            </a:r>
            <a:endParaRPr lang="en-US" dirty="0"/>
          </a:p>
        </p:txBody>
      </p:sp>
      <p:graphicFrame>
        <p:nvGraphicFramePr>
          <p:cNvPr id="11" name="Content Placeholder 10">
            <a:extLst>
              <a:ext uri="{FF2B5EF4-FFF2-40B4-BE49-F238E27FC236}">
                <a16:creationId xmlns:a16="http://schemas.microsoft.com/office/drawing/2014/main" id="{00000000-0008-0000-0100-00001E000000}"/>
              </a:ext>
            </a:extLst>
          </p:cNvPr>
          <p:cNvGraphicFramePr>
            <a:graphicFrameLocks noGrp="1"/>
          </p:cNvGraphicFramePr>
          <p:nvPr>
            <p:ph sz="quarter" idx="11"/>
            <p:extLst>
              <p:ext uri="{D42A27DB-BD31-4B8C-83A1-F6EECF244321}">
                <p14:modId xmlns:p14="http://schemas.microsoft.com/office/powerpoint/2010/main" val="2497812529"/>
              </p:ext>
            </p:extLst>
          </p:nvPr>
        </p:nvGraphicFramePr>
        <p:xfrm>
          <a:off x="384174" y="1592263"/>
          <a:ext cx="4187825" cy="270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2">
            <a:extLst>
              <a:ext uri="{FF2B5EF4-FFF2-40B4-BE49-F238E27FC236}">
                <a16:creationId xmlns:a16="http://schemas.microsoft.com/office/drawing/2014/main" id="{00000000-0008-0000-0100-000008000000}"/>
              </a:ext>
            </a:extLst>
          </p:cNvPr>
          <p:cNvGraphicFramePr>
            <a:graphicFrameLocks noGrp="1"/>
          </p:cNvGraphicFramePr>
          <p:nvPr>
            <p:ph sz="quarter" idx="12"/>
            <p:extLst>
              <p:ext uri="{D42A27DB-BD31-4B8C-83A1-F6EECF244321}">
                <p14:modId xmlns:p14="http://schemas.microsoft.com/office/powerpoint/2010/main" val="3289382756"/>
              </p:ext>
            </p:extLst>
          </p:nvPr>
        </p:nvGraphicFramePr>
        <p:xfrm>
          <a:off x="4727575" y="1592263"/>
          <a:ext cx="4032250" cy="27082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807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NEF Template_WdScreen">
  <a:themeElements>
    <a:clrScheme name="BNEF">
      <a:dk1>
        <a:sysClr val="windowText" lastClr="000000"/>
      </a:dk1>
      <a:lt1>
        <a:sysClr val="window" lastClr="FFFFFF"/>
      </a:lt1>
      <a:dk2>
        <a:srgbClr val="808080"/>
      </a:dk2>
      <a:lt2>
        <a:srgbClr val="D2D2D2"/>
      </a:lt2>
      <a:accent1>
        <a:srgbClr val="00AEE5"/>
      </a:accent1>
      <a:accent2>
        <a:srgbClr val="7654A3"/>
      </a:accent2>
      <a:accent3>
        <a:srgbClr val="43BEAD"/>
      </a:accent3>
      <a:accent4>
        <a:srgbClr val="FFE838"/>
      </a:accent4>
      <a:accent5>
        <a:srgbClr val="ED3124"/>
      </a:accent5>
      <a:accent6>
        <a:srgbClr val="19B24E"/>
      </a:accent6>
      <a:hlink>
        <a:srgbClr val="000000"/>
      </a:hlink>
      <a:folHlink>
        <a:srgbClr val="000000"/>
      </a:folHlink>
    </a:clrScheme>
    <a:fontScheme name="BNE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BNEF Template_WdScreen.potx" id="{492AEFA0-2E5C-4184-908B-F3BD2BECF33B}" vid="{83F12DB8-AE69-42A6-8258-98861B881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7654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7654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NEF2017">
    <a:dk1>
      <a:srgbClr val="000000"/>
    </a:dk1>
    <a:lt1>
      <a:srgbClr val="FFFFFF"/>
    </a:lt1>
    <a:dk2>
      <a:srgbClr val="FFFFFF"/>
    </a:dk2>
    <a:lt2>
      <a:srgbClr val="FFFFFF"/>
    </a:lt2>
    <a:accent1>
      <a:srgbClr val="00AEE5"/>
    </a:accent1>
    <a:accent2>
      <a:srgbClr val="B65CA3"/>
    </a:accent2>
    <a:accent3>
      <a:srgbClr val="43BEAD"/>
    </a:accent3>
    <a:accent4>
      <a:srgbClr val="FFE838"/>
    </a:accent4>
    <a:accent5>
      <a:srgbClr val="ED3124"/>
    </a:accent5>
    <a:accent6>
      <a:srgbClr val="19B24E"/>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2715</TotalTime>
  <Words>2142</Words>
  <Application>Microsoft Office PowerPoint</Application>
  <PresentationFormat>On-screen Show (16:9)</PresentationFormat>
  <Paragraphs>241</Paragraphs>
  <Slides>33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 3</vt:lpstr>
      <vt:lpstr>BNEF Template_WdScreen</vt:lpstr>
      <vt:lpstr>New Energy Technology and Market Intelligence</vt:lpstr>
      <vt:lpstr>What is BloombergNEF?</vt:lpstr>
      <vt:lpstr>Clean energy research for  North American clients</vt:lpstr>
      <vt:lpstr>Sector and regional market outlooks</vt:lpstr>
      <vt:lpstr>Industry research</vt:lpstr>
      <vt:lpstr>Data &amp; tools</vt:lpstr>
      <vt:lpstr>U.S. energy overview: Economy’s energy productivity</vt:lpstr>
      <vt:lpstr>U.S. energy overview: Primary energy consumption by sector</vt:lpstr>
      <vt:lpstr>U.S. energy overview: Energy and electricity consumption</vt:lpstr>
      <vt:lpstr>U.S. energy overview: Electricity generation mix</vt:lpstr>
      <vt:lpstr>Electricity generation, U.S.</vt:lpstr>
      <vt:lpstr>U.S. energy overview: Completed  and announced coal-fired plant retirements</vt:lpstr>
      <vt:lpstr>U.S. energy overview: Electric  generating capacity build by fuel type</vt:lpstr>
      <vt:lpstr>U.S. energy overview: Renewable energy capacity build by technology</vt:lpstr>
      <vt:lpstr>U.S. energy overview: Electricity generation mix</vt:lpstr>
      <vt:lpstr>U.S. energy overview: Jobs in  select segments of the energy sector</vt:lpstr>
      <vt:lpstr>U.S. energy overview: Jobs in electricity generation</vt:lpstr>
      <vt:lpstr>Average efficiency of surveyed manufacturers, 2018</vt:lpstr>
      <vt:lpstr>Technology trends start in the U.S.</vt:lpstr>
      <vt:lpstr>U.S. energy overview: Greenhouse gas (GHG) emissions</vt:lpstr>
      <vt:lpstr>Battery Storage and You!</vt:lpstr>
      <vt:lpstr>Lithium-ion battery prices keep falling </vt:lpstr>
      <vt:lpstr>Addressing Li-ion battery (mis)conceptions</vt:lpstr>
      <vt:lpstr>Addressing Li-ion battery (mis)conceptions cont’d</vt:lpstr>
      <vt:lpstr>Addressing Li-ion battery (mis)conceptions cont’d</vt:lpstr>
      <vt:lpstr>Addressing Li-ion battery (mis)conceptions cont’d</vt:lpstr>
      <vt:lpstr>EVs reach price parity in the mid 2020s</vt:lpstr>
      <vt:lpstr>Parity driven by shrinking prices</vt:lpstr>
      <vt:lpstr>EVs as future demand driver</vt:lpstr>
      <vt:lpstr>There is no shortage of feasible projects</vt:lpstr>
      <vt:lpstr>Policy demand has been rekindled across much of the country</vt:lpstr>
      <vt:lpstr>Copyright and disclaimer</vt:lpstr>
      <vt:lpstr>PowerPoint Presentation</vt:lpstr>
    </vt:vector>
  </TitlesOfParts>
  <Company>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Shoeb Lakhi</dc:creator>
  <cp:lastModifiedBy>cpatacsil</cp:lastModifiedBy>
  <cp:revision>204</cp:revision>
  <dcterms:created xsi:type="dcterms:W3CDTF">2014-06-28T16:59:26Z</dcterms:created>
  <dcterms:modified xsi:type="dcterms:W3CDTF">2019-10-23T17:09:24Z</dcterms:modified>
</cp:coreProperties>
</file>